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33" r:id="rId8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>
      <p:cViewPr varScale="1">
        <p:scale>
          <a:sx n="60" d="100"/>
          <a:sy n="60" d="100"/>
        </p:scale>
        <p:origin x="200" y="8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F18ED-1ABC-D74A-AB38-B3FB04E71050}" type="datetimeFigureOut">
              <a:rPr kumimoji="1" lang="ko-Kore-KR" altLang="en-US" smtClean="0"/>
              <a:t>2022. 12. 16.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08F6A-9172-8142-AA98-A281761AB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344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08F6A-9172-8142-AA98-A281761ABA9A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267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08F6A-9172-8142-AA98-A281761ABA9A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792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F7C2-66F9-4449-B8FA-7F4409D42A42}" type="slidenum">
              <a:rPr kumimoji="1" lang="ko-Kore-US" altLang="en-US" smtClean="0"/>
              <a:t>77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9727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F7C2-66F9-4449-B8FA-7F4409D42A42}" type="slidenum">
              <a:rPr kumimoji="1" lang="ko-Kore-US" altLang="en-US" smtClean="0"/>
              <a:t>78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05072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9E1A-E9E1-1A49-B7B1-A63E23AA79EC}" type="slidenum">
              <a:rPr kumimoji="1" lang="ko-Kore-US" altLang="en-US" smtClean="0"/>
              <a:t>82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77030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11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8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9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8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2.png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4.png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24.png"/><Relationship Id="rId4" Type="http://schemas.openxmlformats.org/officeDocument/2006/relationships/image" Target="../media/image126.png"/><Relationship Id="rId9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1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1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8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8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svg"/><Relationship Id="rId3" Type="http://schemas.openxmlformats.org/officeDocument/2006/relationships/image" Target="../media/image11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1.png"/><Relationship Id="rId7" Type="http://schemas.openxmlformats.org/officeDocument/2006/relationships/image" Target="../media/image20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88.svg"/><Relationship Id="rId4" Type="http://schemas.openxmlformats.org/officeDocument/2006/relationships/image" Target="../media/image1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794" y="602890"/>
            <a:ext cx="17124898" cy="9079934"/>
            <a:chOff x="737794" y="602890"/>
            <a:chExt cx="17124898" cy="90799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24655" y="-3937077"/>
              <a:ext cx="34249796" cy="181598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794" y="602890"/>
              <a:ext cx="17124898" cy="907993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49857" y="4025505"/>
            <a:ext cx="13457000" cy="1587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00" dirty="0">
                <a:solidFill>
                  <a:srgbClr val="333333"/>
                </a:solidFill>
                <a:latin typeface="THELuxGoEB" pitchFamily="34" charset="0"/>
                <a:cs typeface="THELuxGoEB" pitchFamily="34" charset="0"/>
              </a:rPr>
              <a:t>모두다(MODUDA)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49857" y="2462114"/>
            <a:ext cx="5439560" cy="633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F5B100"/>
                </a:solidFill>
                <a:latin typeface="THELuxGoB" pitchFamily="34" charset="0"/>
                <a:cs typeface="THELuxGoB" pitchFamily="34" charset="0"/>
              </a:rPr>
              <a:t>인터랙션 디자인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849857" y="3605971"/>
            <a:ext cx="10749981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우울증 솔루션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849857" y="6976712"/>
            <a:ext cx="12439643" cy="474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787878"/>
                </a:solidFill>
                <a:latin typeface="THELuxGoR" pitchFamily="34" charset="0"/>
                <a:cs typeface="THELuxGoR" pitchFamily="34" charset="0"/>
              </a:rPr>
              <a:t>팀원: 최고운, 최현준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143" y="1081042"/>
            <a:ext cx="4472864" cy="4240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777777"/>
                </a:solidFill>
                <a:latin typeface="Noto Sans CJK KR Bold" pitchFamily="34" charset="0"/>
                <a:cs typeface="Noto Sans CJK KR Bold" pitchFamily="34" charset="0"/>
              </a:rPr>
              <a:t>2022.12.16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21191" y="3584408"/>
            <a:ext cx="5221871" cy="3244771"/>
            <a:chOff x="10821191" y="3584408"/>
            <a:chExt cx="5221871" cy="32447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1191" y="3584408"/>
              <a:ext cx="5221871" cy="3244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벡터그래픽이(가) 표시된 사진&#10;&#10;자동 생성된 설명">
            <a:extLst>
              <a:ext uri="{FF2B5EF4-FFF2-40B4-BE49-F238E27FC236}">
                <a16:creationId xmlns:a16="http://schemas.microsoft.com/office/drawing/2014/main" id="{1E3518FA-0D80-3CE2-3ACA-D5B9F9F5C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376" y="3475444"/>
            <a:ext cx="3271679" cy="405065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94514" y="793050"/>
            <a:ext cx="1198571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1) 인식문제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65577" y="7526094"/>
            <a:ext cx="5956514" cy="18085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우울증에 걸렸음에도 불구하고 </a:t>
            </a:r>
          </a:p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치료하지 못 하고 </a:t>
            </a:r>
          </a:p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타인의 시선을 신경쓰는 문제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547091" y="6471906"/>
            <a:ext cx="1993491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인식 문제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827873" y="2502724"/>
            <a:ext cx="3438095" cy="3438095"/>
            <a:chOff x="2827873" y="2502724"/>
            <a:chExt cx="3438095" cy="34380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27873" y="2502724"/>
              <a:ext cx="3431926" cy="3431926"/>
              <a:chOff x="2827873" y="2502724"/>
              <a:chExt cx="3431926" cy="34319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27873" y="2502724"/>
                <a:ext cx="3431926" cy="3431926"/>
              </a:xfrm>
              <a:prstGeom prst="rect">
                <a:avLst/>
              </a:prstGeom>
            </p:spPr>
          </p:pic>
        </p:grpSp>
        <p:sp>
          <p:nvSpPr>
            <p:cNvPr id="12" name="Object 12"/>
            <p:cNvSpPr txBox="1"/>
            <p:nvPr/>
          </p:nvSpPr>
          <p:spPr>
            <a:xfrm>
              <a:off x="3347069" y="3627527"/>
              <a:ext cx="2393531" cy="1773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6600" kern="0" spc="-100" dirty="0">
                  <a:solidFill>
                    <a:srgbClr val="FFFFFF"/>
                  </a:solidFill>
                  <a:latin typeface="Noto Sans CJK KR Bold" pitchFamily="34" charset="0"/>
                  <a:cs typeface="Noto Sans CJK KR Bold" pitchFamily="34" charset="0"/>
                </a:rPr>
                <a:t>인식</a:t>
              </a:r>
              <a:endParaRPr lang="en-US"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31481" y="2646720"/>
            <a:ext cx="6305881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“ 저 사람 정신병원에 다니나 봐..”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2587041" y="3865049"/>
            <a:ext cx="376841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“ 본인의 문제 아냐?”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47089" y="6450343"/>
            <a:ext cx="1993491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인지 문제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31860" y="7526094"/>
            <a:ext cx="7626340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사람들이 본인이 우울증에 걸렸다는 사실을 인지하지 못 하는 문제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827871" y="2502724"/>
            <a:ext cx="3438095" cy="3438095"/>
            <a:chOff x="2827871" y="2502724"/>
            <a:chExt cx="3438095" cy="34380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27871" y="2502724"/>
              <a:ext cx="3431926" cy="3431926"/>
              <a:chOff x="2827871" y="2502724"/>
              <a:chExt cx="3431926" cy="343192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27871" y="2502724"/>
                <a:ext cx="3431926" cy="3431926"/>
              </a:xfrm>
              <a:prstGeom prst="rect">
                <a:avLst/>
              </a:prstGeom>
            </p:spPr>
          </p:pic>
        </p:grpSp>
        <p:sp>
          <p:nvSpPr>
            <p:cNvPr id="11" name="Object 11"/>
            <p:cNvSpPr txBox="1"/>
            <p:nvPr/>
          </p:nvSpPr>
          <p:spPr>
            <a:xfrm>
              <a:off x="3386708" y="3627522"/>
              <a:ext cx="2314286" cy="1773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6600" kern="0" spc="-100" dirty="0">
                  <a:solidFill>
                    <a:srgbClr val="FFFFFF"/>
                  </a:solidFill>
                  <a:latin typeface="Noto Sans CJK KR Bold" pitchFamily="34" charset="0"/>
                  <a:cs typeface="Noto Sans CJK KR Bold" pitchFamily="34" charset="0"/>
                </a:rPr>
                <a:t>인지</a:t>
              </a:r>
              <a:endParaRPr lang="en-US"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94514" y="793050"/>
            <a:ext cx="3977214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2) 인지문제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111800" y="2459581"/>
            <a:ext cx="6305881" cy="631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“ 내가 우울증이라고?”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2780384" y="3677905"/>
            <a:ext cx="4290493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“ 남들도 다 이럴 거야”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DF68FA-8DCC-C46E-BBB3-ABB095613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25" y="3763998"/>
            <a:ext cx="3505140" cy="34319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-2579901" y="8108305"/>
            <a:ext cx="23445519" cy="241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“한국 사람들의 우울증 양상은 비슷합니다.  감정 표출에 익숙지 않고, 정신건강 문제에 대해 부정적으로 인식하는 문화의 영향이 크지요."</a:t>
            </a:r>
          </a:p>
          <a:p>
            <a:pPr algn="ctr"/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한국 사람들은 우울감을 느끼고, 그로 인해 불면증이나 식욕부진 등의 증상 이 나타나도 </a:t>
            </a:r>
            <a:r>
              <a:rPr lang="en-US" sz="2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우울증으로 인지하지 못하는 경우가 많다. </a:t>
            </a:r>
          </a:p>
          <a:p>
            <a:pPr algn="ctr"/>
            <a:r>
              <a:rPr lang="en-US" sz="2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자신이 우울증에 걸렸다는 사실을 알아도 사회적으로 불이익을 당할지 몰라 치료를 미루는 경향</a:t>
            </a:r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이 있다. </a:t>
            </a:r>
          </a:p>
          <a:p>
            <a:pPr algn="ctr"/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"결국 한국인들은 장기간 우울증으로 고통받다 자살 시도 까지 이어지는 경우가 많다"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6529456" y="8409113"/>
            <a:ext cx="553357" cy="553357"/>
            <a:chOff x="16529456" y="8409113"/>
            <a:chExt cx="553357" cy="5533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29456" y="8409113"/>
              <a:ext cx="553357" cy="5533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“한국형 우울증, 사회적 편견 없애야 해결 ”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04762" y="3333588"/>
            <a:ext cx="8867134" cy="4387061"/>
            <a:chOff x="4704762" y="3333588"/>
            <a:chExt cx="8867134" cy="43870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4762" y="3333588"/>
              <a:ext cx="8867134" cy="438706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181789" y="2777283"/>
            <a:ext cx="5869620" cy="445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정신건강을 바라보는 한국사회의 태도 평가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843963" y="8894832"/>
            <a:ext cx="505715" cy="505715"/>
            <a:chOff x="1843963" y="8894832"/>
            <a:chExt cx="505715" cy="5057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3963" y="8894832"/>
              <a:ext cx="505715" cy="505715"/>
            </a:xfrm>
            <a:prstGeom prst="rect">
              <a:avLst/>
            </a:prstGeom>
          </p:spPr>
        </p:pic>
      </p:grpSp>
      <p:sp>
        <p:nvSpPr>
          <p:cNvPr id="2" name="Object 19">
            <a:extLst>
              <a:ext uri="{FF2B5EF4-FFF2-40B4-BE49-F238E27FC236}">
                <a16:creationId xmlns:a16="http://schemas.microsoft.com/office/drawing/2014/main" id="{2DCDE4B0-64BA-54BD-ACD7-65374895BA98}"/>
              </a:ext>
            </a:extLst>
          </p:cNvPr>
          <p:cNvSpPr txBox="1"/>
          <p:nvPr/>
        </p:nvSpPr>
        <p:spPr>
          <a:xfrm>
            <a:off x="5463683" y="4288599"/>
            <a:ext cx="783479" cy="2539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인식</a:t>
            </a:r>
            <a:endParaRPr lang="en-US" sz="1600" dirty="0"/>
          </a:p>
        </p:txBody>
      </p:sp>
      <p:sp>
        <p:nvSpPr>
          <p:cNvPr id="5" name="Object 19">
            <a:extLst>
              <a:ext uri="{FF2B5EF4-FFF2-40B4-BE49-F238E27FC236}">
                <a16:creationId xmlns:a16="http://schemas.microsoft.com/office/drawing/2014/main" id="{264F7ECB-EA3C-E8FE-CA29-66DAFCAAC328}"/>
              </a:ext>
            </a:extLst>
          </p:cNvPr>
          <p:cNvSpPr txBox="1"/>
          <p:nvPr/>
        </p:nvSpPr>
        <p:spPr>
          <a:xfrm>
            <a:off x="1705080" y="9020731"/>
            <a:ext cx="783479" cy="2539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인식</a:t>
            </a:r>
            <a:endParaRPr lang="en-US" sz="1600" dirty="0"/>
          </a:p>
        </p:txBody>
      </p:sp>
      <p:sp>
        <p:nvSpPr>
          <p:cNvPr id="9" name="Object 19">
            <a:extLst>
              <a:ext uri="{FF2B5EF4-FFF2-40B4-BE49-F238E27FC236}">
                <a16:creationId xmlns:a16="http://schemas.microsoft.com/office/drawing/2014/main" id="{6D7A4ADB-DB2F-A938-1BF3-46082357A106}"/>
              </a:ext>
            </a:extLst>
          </p:cNvPr>
          <p:cNvSpPr txBox="1"/>
          <p:nvPr/>
        </p:nvSpPr>
        <p:spPr>
          <a:xfrm>
            <a:off x="16414394" y="8558833"/>
            <a:ext cx="783479" cy="2539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50" dirty="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인</a:t>
            </a:r>
            <a:r>
              <a:rPr lang="ko-KR" altLang="en-US" sz="105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지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01-6 Solution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419048" y="3308740"/>
            <a:ext cx="2033213" cy="743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주요문제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4419048" y="4213609"/>
            <a:ext cx="1697415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인식문제 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4419048" y="4749940"/>
            <a:ext cx="14171429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다른 사람들이 날 어떻게 생각할까. 창피하다. 부끄럽다. 누가 날 보면 어떡하지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419048" y="5509274"/>
            <a:ext cx="1697415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인지문제 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419048" y="6076826"/>
            <a:ext cx="8900000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나도 내 감정을 모르겠다. 우울하지 않은 우울함.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680905" y="8047390"/>
            <a:ext cx="11022914" cy="113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우울증을 인지할 수 있고, 타인의 시선을 신경 쓰지 않아도 되는</a:t>
            </a:r>
          </a:p>
          <a:p>
            <a:pPr algn="ctr"/>
            <a:r>
              <a:rPr lang="en-US" sz="21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통합솔루션 제공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986709" y="8045593"/>
            <a:ext cx="868714" cy="371998"/>
            <a:chOff x="4986709" y="8045593"/>
            <a:chExt cx="868714" cy="371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6709" y="8045593"/>
              <a:ext cx="868714" cy="371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6427" y="4134355"/>
            <a:ext cx="544371" cy="544371"/>
            <a:chOff x="5586427" y="4134355"/>
            <a:chExt cx="544371" cy="5443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6427" y="4134355"/>
              <a:ext cx="544371" cy="54437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463683" y="4288599"/>
            <a:ext cx="783479" cy="2539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인식</a:t>
            </a:r>
            <a:endParaRPr lang="en-US" sz="1600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562606" y="5428571"/>
            <a:ext cx="547268" cy="547268"/>
            <a:chOff x="5562606" y="5428571"/>
            <a:chExt cx="547268" cy="5472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2606" y="5428571"/>
              <a:ext cx="547268" cy="547268"/>
            </a:xfrm>
            <a:prstGeom prst="rect">
              <a:avLst/>
            </a:prstGeom>
          </p:spPr>
        </p:pic>
      </p:grpSp>
      <p:sp>
        <p:nvSpPr>
          <p:cNvPr id="12" name="Object 19">
            <a:extLst>
              <a:ext uri="{FF2B5EF4-FFF2-40B4-BE49-F238E27FC236}">
                <a16:creationId xmlns:a16="http://schemas.microsoft.com/office/drawing/2014/main" id="{C468B586-FA5D-18BC-D1FE-6F6EFF9B563D}"/>
              </a:ext>
            </a:extLst>
          </p:cNvPr>
          <p:cNvSpPr txBox="1"/>
          <p:nvPr/>
        </p:nvSpPr>
        <p:spPr>
          <a:xfrm>
            <a:off x="5463683" y="5579886"/>
            <a:ext cx="783479" cy="2539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50" dirty="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인</a:t>
            </a:r>
            <a:r>
              <a:rPr lang="ko-KR" altLang="en-US" sz="105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지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794" y="602890"/>
            <a:ext cx="17124898" cy="9079934"/>
            <a:chOff x="737794" y="602890"/>
            <a:chExt cx="17124898" cy="90799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24655" y="-3937077"/>
              <a:ext cx="34249796" cy="181598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794" y="602890"/>
              <a:ext cx="17124898" cy="907993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49857" y="4025505"/>
            <a:ext cx="13457000" cy="1587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00" dirty="0">
                <a:solidFill>
                  <a:srgbClr val="333333"/>
                </a:solidFill>
                <a:latin typeface="THELuxGoEB" pitchFamily="34" charset="0"/>
                <a:cs typeface="THELuxGoEB" pitchFamily="34" charset="0"/>
              </a:rPr>
              <a:t>모두다(MODUDA)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49857" y="2462114"/>
            <a:ext cx="5439560" cy="633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F5B100"/>
                </a:solidFill>
                <a:latin typeface="THELuxGoB" pitchFamily="34" charset="0"/>
                <a:cs typeface="THELuxGoB" pitchFamily="34" charset="0"/>
              </a:rPr>
              <a:t>인터랙션 디자인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849857" y="3605971"/>
            <a:ext cx="10749981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우울증 솔루션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849857" y="6976712"/>
            <a:ext cx="12439643" cy="474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787878"/>
                </a:solidFill>
                <a:latin typeface="THELuxGoR" pitchFamily="34" charset="0"/>
                <a:cs typeface="THELuxGoR" pitchFamily="34" charset="0"/>
              </a:rPr>
              <a:t>팀원: 최고운, 최현준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143" y="1081042"/>
            <a:ext cx="4472864" cy="4240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777777"/>
                </a:solidFill>
                <a:latin typeface="Noto Sans CJK KR Bold" pitchFamily="34" charset="0"/>
                <a:cs typeface="Noto Sans CJK KR Bold" pitchFamily="34" charset="0"/>
              </a:rPr>
              <a:t>2022.12.16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59006" y="-218634"/>
            <a:ext cx="18728944" cy="11080745"/>
            <a:chOff x="-159006" y="-218634"/>
            <a:chExt cx="18728944" cy="110807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06" y="-218634"/>
              <a:ext cx="18728944" cy="110807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088542" y="4451455"/>
            <a:ext cx="12108631" cy="2074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2. User Research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166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02-1 타겟 선정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6523810"/>
            <a:ext cx="6171429" cy="193719"/>
            <a:chOff x="6057143" y="6523810"/>
            <a:chExt cx="6171429" cy="1937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6523810"/>
              <a:ext cx="6171429" cy="193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60283" y="6426950"/>
            <a:ext cx="6171429" cy="193719"/>
            <a:chOff x="5960283" y="6426950"/>
            <a:chExt cx="6171429" cy="1937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960283" y="6426950"/>
              <a:ext cx="6171429" cy="1937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57143" y="3870841"/>
            <a:ext cx="2516829" cy="2544033"/>
            <a:chOff x="9257143" y="3870841"/>
            <a:chExt cx="2516829" cy="25440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7143" y="3870841"/>
              <a:ext cx="2516829" cy="25440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40313" y="6827396"/>
            <a:ext cx="2516829" cy="2544033"/>
            <a:chOff x="6340313" y="6827396"/>
            <a:chExt cx="2516829" cy="25440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0313" y="6827396"/>
              <a:ext cx="2516829" cy="254403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760633" y="7888941"/>
            <a:ext cx="2514286" cy="631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THELuxGoEB" pitchFamily="34" charset="0"/>
                <a:cs typeface="THELuxGoEB" pitchFamily="34" charset="0"/>
              </a:rPr>
              <a:t>우울 비인지자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9817884" y="4949925"/>
            <a:ext cx="209302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THELuxGoEB" pitchFamily="34" charset="0"/>
                <a:cs typeface="THELuxGoEB" pitchFamily="34" charset="0"/>
              </a:rPr>
              <a:t>우울 인지자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1918702" y="4748224"/>
            <a:ext cx="3113155" cy="1183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우울증 경험자</a:t>
            </a:r>
          </a:p>
          <a:p>
            <a:pPr algn="ctr"/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치료, 상담 희망자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705048" y="7704779"/>
            <a:ext cx="4763384" cy="1183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우울증 치료 경험 無</a:t>
            </a:r>
          </a:p>
          <a:p>
            <a:pPr algn="ctr"/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잠재적 가면성 우울증 환자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0758917" y="6773363"/>
            <a:ext cx="1988497" cy="447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우울 인지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6844025" y="3721562"/>
            <a:ext cx="1988497" cy="447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우울 대처</a:t>
            </a:r>
            <a:endParaRPr lang="en-US" dirty="0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9D5E5CE-EAEA-0F57-81CC-9659D4A3463B}"/>
              </a:ext>
            </a:extLst>
          </p:cNvPr>
          <p:cNvSpPr txBox="1"/>
          <p:nvPr/>
        </p:nvSpPr>
        <p:spPr>
          <a:xfrm>
            <a:off x="1357162" y="2125085"/>
            <a:ext cx="237607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Heavy User </a:t>
            </a:r>
            <a:endParaRPr lang="en-US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2B7D6A9-C581-0D8D-B2A7-693AA29581A3}"/>
              </a:ext>
            </a:extLst>
          </p:cNvPr>
          <p:cNvSpPr txBox="1"/>
          <p:nvPr/>
        </p:nvSpPr>
        <p:spPr>
          <a:xfrm>
            <a:off x="2989942" y="2060943"/>
            <a:ext cx="14171429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우울증을 인지하고 치료를 원하는 유저</a:t>
            </a:r>
            <a:endParaRPr lang="en-US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D41F956-A0B5-0898-2373-211B63D40960}"/>
              </a:ext>
            </a:extLst>
          </p:cNvPr>
          <p:cNvSpPr txBox="1"/>
          <p:nvPr/>
        </p:nvSpPr>
        <p:spPr>
          <a:xfrm>
            <a:off x="1351846" y="2623660"/>
            <a:ext cx="2514286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Casual User </a:t>
            </a:r>
            <a:endParaRPr lang="en-US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8781CF2-44E2-D8DF-3295-A9317A8AC9F2}"/>
              </a:ext>
            </a:extLst>
          </p:cNvPr>
          <p:cNvSpPr txBox="1"/>
          <p:nvPr/>
        </p:nvSpPr>
        <p:spPr>
          <a:xfrm>
            <a:off x="2989942" y="2623660"/>
            <a:ext cx="1085250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우울증을 인지하지 못 하고 어떻게 대처할지 잘 모르는 유저</a:t>
            </a:r>
            <a:endParaRPr lang="en-US" dirty="0"/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6CC42C52-333A-186A-0582-EB19EEEBF507}"/>
              </a:ext>
            </a:extLst>
          </p:cNvPr>
          <p:cNvGrpSpPr/>
          <p:nvPr/>
        </p:nvGrpSpPr>
        <p:grpSpPr>
          <a:xfrm>
            <a:off x="844249" y="2070518"/>
            <a:ext cx="362793" cy="366714"/>
            <a:chOff x="844249" y="2070518"/>
            <a:chExt cx="362793" cy="366714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26EC99B8-4212-2392-4011-2299102E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249" y="2070518"/>
              <a:ext cx="362793" cy="366714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24578EC2-B077-4EBE-0126-36C49C6FD942}"/>
              </a:ext>
            </a:extLst>
          </p:cNvPr>
          <p:cNvGrpSpPr/>
          <p:nvPr/>
        </p:nvGrpSpPr>
        <p:grpSpPr>
          <a:xfrm>
            <a:off x="844249" y="2633235"/>
            <a:ext cx="362793" cy="366714"/>
            <a:chOff x="844249" y="2633235"/>
            <a:chExt cx="362793" cy="366714"/>
          </a:xfrm>
        </p:grpSpPr>
        <p:pic>
          <p:nvPicPr>
            <p:cNvPr id="18" name="Object 13">
              <a:extLst>
                <a:ext uri="{FF2B5EF4-FFF2-40B4-BE49-F238E27FC236}">
                  <a16:creationId xmlns:a16="http://schemas.microsoft.com/office/drawing/2014/main" id="{D3FEE208-3AA0-0D38-F2D7-8E6EA712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249" y="2633235"/>
              <a:ext cx="362793" cy="366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02-1 타겟 선정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22585" y="3540942"/>
            <a:ext cx="5559789" cy="3667801"/>
            <a:chOff x="2422585" y="3540942"/>
            <a:chExt cx="5559789" cy="36678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2585" y="3540942"/>
              <a:ext cx="5559789" cy="36678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82177" y="3372741"/>
            <a:ext cx="5175130" cy="3832775"/>
            <a:chOff x="10682177" y="3372741"/>
            <a:chExt cx="5175130" cy="38327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2177" y="3372741"/>
              <a:ext cx="5175130" cy="38327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98724" y="2650690"/>
            <a:ext cx="5007511" cy="445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스마트폰 이용률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0765986" y="2650690"/>
            <a:ext cx="5007511" cy="445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연령대별 우울증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02-1 타겟 선정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57162" y="2125085"/>
            <a:ext cx="237607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Heavy User 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2989942" y="2060943"/>
            <a:ext cx="14171429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우울증을 인지하고 치료를 원하는 유저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351846" y="2623660"/>
            <a:ext cx="2514286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Casual User 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989942" y="2623660"/>
            <a:ext cx="1085250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우울증을 인지하지 못 하고 어떻게 대처할지 잘 모르는 유저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2070518"/>
            <a:ext cx="362793" cy="366714"/>
            <a:chOff x="844249" y="2070518"/>
            <a:chExt cx="362793" cy="366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2070518"/>
              <a:ext cx="362793" cy="366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4249" y="2633235"/>
            <a:ext cx="362793" cy="366714"/>
            <a:chOff x="844249" y="2633235"/>
            <a:chExt cx="362793" cy="366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2633235"/>
              <a:ext cx="362793" cy="36671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43486" y="3839181"/>
            <a:ext cx="4769107" cy="578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나이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956436" y="3931670"/>
            <a:ext cx="8104811" cy="12507"/>
            <a:chOff x="6956436" y="3931670"/>
            <a:chExt cx="8104811" cy="125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6436" y="3931670"/>
              <a:ext cx="8104811" cy="1250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570000" y="4022139"/>
            <a:ext cx="902240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10대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4694652" y="4022139"/>
            <a:ext cx="657088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50대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0715231" y="4022139"/>
            <a:ext cx="657088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30대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8744762" y="4022139"/>
            <a:ext cx="657088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20대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2666555" y="4022139"/>
            <a:ext cx="771952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40대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0364256" y="3743516"/>
            <a:ext cx="347109" cy="350860"/>
            <a:chOff x="10364256" y="3743516"/>
            <a:chExt cx="347109" cy="3508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4256" y="3743516"/>
              <a:ext cx="347109" cy="3508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8778" y="3743516"/>
            <a:ext cx="347109" cy="350860"/>
            <a:chOff x="9328778" y="3743516"/>
            <a:chExt cx="347109" cy="3508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8778" y="3743516"/>
              <a:ext cx="347109" cy="35086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043486" y="4953991"/>
            <a:ext cx="3548882" cy="578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우울증에 대한 인지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6956438" y="5046482"/>
            <a:ext cx="8104811" cy="12507"/>
            <a:chOff x="6956438" y="5046482"/>
            <a:chExt cx="8104811" cy="1250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6438" y="5046482"/>
              <a:ext cx="8104811" cy="12507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570008" y="5136952"/>
            <a:ext cx="902240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낮음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14694676" y="5136952"/>
            <a:ext cx="657088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높음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1526163" y="4858328"/>
            <a:ext cx="347109" cy="350860"/>
            <a:chOff x="11526163" y="4858328"/>
            <a:chExt cx="347109" cy="3508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26163" y="4858328"/>
              <a:ext cx="347109" cy="3508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28781" y="4858328"/>
            <a:ext cx="347109" cy="350860"/>
            <a:chOff x="9328781" y="4858328"/>
            <a:chExt cx="347109" cy="35086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8781" y="4858328"/>
              <a:ext cx="347109" cy="35086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043486" y="6068800"/>
            <a:ext cx="3548882" cy="578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우울증 대처여부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56438" y="6161294"/>
            <a:ext cx="8104811" cy="12507"/>
            <a:chOff x="6956438" y="6161294"/>
            <a:chExt cx="8104811" cy="1250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6438" y="6161294"/>
              <a:ext cx="8104811" cy="12507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692552" y="6251762"/>
            <a:ext cx="657143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모름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13803968" y="6251762"/>
            <a:ext cx="1725908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잘 알고 있음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1440449" y="5973140"/>
            <a:ext cx="347109" cy="350860"/>
            <a:chOff x="11440449" y="5973140"/>
            <a:chExt cx="347109" cy="3508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0449" y="5973140"/>
              <a:ext cx="347109" cy="3508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66876" y="5973140"/>
            <a:ext cx="347109" cy="350860"/>
            <a:chOff x="9166876" y="5973140"/>
            <a:chExt cx="347109" cy="3508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6876" y="5973140"/>
              <a:ext cx="347109" cy="35086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3043486" y="7183619"/>
            <a:ext cx="3548882" cy="631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스마트폰 앱 친화도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6956438" y="7276106"/>
            <a:ext cx="8104811" cy="12507"/>
            <a:chOff x="6956438" y="7276106"/>
            <a:chExt cx="8104811" cy="1250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6438" y="7276106"/>
              <a:ext cx="8104811" cy="12507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6692552" y="7366571"/>
            <a:ext cx="657143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낮음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14694676" y="7366571"/>
            <a:ext cx="657088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높음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1775908" y="7114222"/>
            <a:ext cx="347109" cy="350860"/>
            <a:chOff x="11775908" y="7114222"/>
            <a:chExt cx="347109" cy="35086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5908" y="7114222"/>
              <a:ext cx="347109" cy="3508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07912" y="7114222"/>
            <a:ext cx="347109" cy="350860"/>
            <a:chOff x="13407912" y="7114222"/>
            <a:chExt cx="347109" cy="35086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7912" y="7114222"/>
              <a:ext cx="347109" cy="35086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3043486" y="8298429"/>
            <a:ext cx="3892992" cy="578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정신의학과 방문 빈도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6956438" y="8390918"/>
            <a:ext cx="8104811" cy="12507"/>
            <a:chOff x="6956438" y="8390918"/>
            <a:chExt cx="8104811" cy="1250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6438" y="8390918"/>
              <a:ext cx="8104811" cy="12507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6692552" y="8481390"/>
            <a:ext cx="657143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낮음</a:t>
            </a:r>
            <a:endParaRPr lang="en-US" dirty="0"/>
          </a:p>
        </p:txBody>
      </p:sp>
      <p:sp>
        <p:nvSpPr>
          <p:cNvPr id="72" name="Object 72"/>
          <p:cNvSpPr txBox="1"/>
          <p:nvPr/>
        </p:nvSpPr>
        <p:spPr>
          <a:xfrm>
            <a:off x="14694676" y="8481390"/>
            <a:ext cx="657088" cy="447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높음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1278544" y="8202763"/>
            <a:ext cx="347109" cy="350860"/>
            <a:chOff x="11278544" y="8202763"/>
            <a:chExt cx="347109" cy="35086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8544" y="8202763"/>
              <a:ext cx="347109" cy="3508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713752" y="8202763"/>
            <a:ext cx="347109" cy="350860"/>
            <a:chOff x="7713752" y="8202763"/>
            <a:chExt cx="347109" cy="35086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13752" y="8202763"/>
              <a:ext cx="347109" cy="3508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그림 972">
            <a:extLst>
              <a:ext uri="{FF2B5EF4-FFF2-40B4-BE49-F238E27FC236}">
                <a16:creationId xmlns:a16="http://schemas.microsoft.com/office/drawing/2014/main" id="{A5A701AE-88F4-0FF3-5C3E-F2B4F363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253" y="3071404"/>
            <a:ext cx="11727603" cy="434621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02-2 주사용자 부사용자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02-3 인터뷰 Script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0915" y="2084782"/>
            <a:ext cx="2060006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- 공통질문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803385" y="2084782"/>
            <a:ext cx="13670858" cy="7366502"/>
            <a:chOff x="2803385" y="2084782"/>
            <a:chExt cx="13670858" cy="73665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3385" y="2084782"/>
              <a:ext cx="13670858" cy="7366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4604" y="2545890"/>
            <a:ext cx="6428295" cy="160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363636"/>
                </a:solidFill>
                <a:latin typeface="Pretendard" pitchFamily="34" charset="0"/>
                <a:cs typeface="Pretendard" pitchFamily="34" charset="0"/>
              </a:rPr>
              <a:t>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561574" y="5467081"/>
            <a:ext cx="6952381" cy="48161"/>
            <a:chOff x="3561574" y="5467081"/>
            <a:chExt cx="6952381" cy="481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561574" y="5467081"/>
              <a:ext cx="6952381" cy="4816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023588" y="3685590"/>
            <a:ext cx="4904657" cy="723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User Research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090450" y="3705530"/>
            <a:ext cx="662857" cy="664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02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744279" y="3903856"/>
            <a:ext cx="274296" cy="46017"/>
            <a:chOff x="8744279" y="3903856"/>
            <a:chExt cx="274296" cy="460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0">
              <a:off x="8744279" y="3903856"/>
              <a:ext cx="274296" cy="460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019048" y="5019048"/>
            <a:ext cx="10285714" cy="247619"/>
            <a:chOff x="-5019048" y="5019048"/>
            <a:chExt cx="10285714" cy="2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5019048" y="5019048"/>
              <a:ext cx="10285714" cy="24761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023584" y="2840352"/>
            <a:ext cx="4904657" cy="664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Research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090450" y="2860295"/>
            <a:ext cx="662857" cy="664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44274" y="3058622"/>
            <a:ext cx="274296" cy="46017"/>
            <a:chOff x="8744274" y="3058622"/>
            <a:chExt cx="274296" cy="460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0">
              <a:off x="8744274" y="3058622"/>
              <a:ext cx="274296" cy="4601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023584" y="4550765"/>
            <a:ext cx="4904657" cy="723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Affinity Diagram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8090450" y="4570708"/>
            <a:ext cx="662857" cy="664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03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744274" y="4769034"/>
            <a:ext cx="274296" cy="46017"/>
            <a:chOff x="8744274" y="4769034"/>
            <a:chExt cx="274296" cy="460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0">
              <a:off x="8744274" y="4769034"/>
              <a:ext cx="274296" cy="4601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023584" y="5415940"/>
            <a:ext cx="4904657" cy="664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Persona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8090450" y="5435883"/>
            <a:ext cx="662857" cy="664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04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744270" y="5634209"/>
            <a:ext cx="274296" cy="46017"/>
            <a:chOff x="8744270" y="5634209"/>
            <a:chExt cx="274296" cy="460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0">
              <a:off x="8744270" y="5634209"/>
              <a:ext cx="274296" cy="4601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023584" y="6261177"/>
            <a:ext cx="4904657" cy="723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Solution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090450" y="6281120"/>
            <a:ext cx="662857" cy="664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05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8744265" y="6479448"/>
            <a:ext cx="274296" cy="46017"/>
            <a:chOff x="8744265" y="6479448"/>
            <a:chExt cx="274296" cy="460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0">
              <a:off x="8744265" y="6479448"/>
              <a:ext cx="274296" cy="4601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023584" y="7126352"/>
            <a:ext cx="4904657" cy="723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Prototype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8090450" y="7146295"/>
            <a:ext cx="662857" cy="664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FFB800"/>
                </a:solidFill>
                <a:latin typeface="THELuxGoEB" pitchFamily="34" charset="0"/>
                <a:cs typeface="THELuxGoEB" pitchFamily="34" charset="0"/>
              </a:rPr>
              <a:t>06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8744261" y="7344619"/>
            <a:ext cx="274296" cy="46017"/>
            <a:chOff x="8744261" y="7344619"/>
            <a:chExt cx="274296" cy="460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0">
              <a:off x="8744261" y="7344619"/>
              <a:ext cx="274296" cy="46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3385" y="2041655"/>
            <a:ext cx="13578806" cy="7366502"/>
            <a:chOff x="2803385" y="2041655"/>
            <a:chExt cx="13578806" cy="7366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3385" y="2041655"/>
              <a:ext cx="13578806" cy="736650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02-3 인터뷰 Script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0915" y="2084782"/>
            <a:ext cx="2060006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- 공통질문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3385" y="2084782"/>
            <a:ext cx="13634857" cy="7323376"/>
            <a:chOff x="2803385" y="2084782"/>
            <a:chExt cx="13634857" cy="7323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3385" y="2084782"/>
              <a:ext cx="13634857" cy="73233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02-3 인터뷰 Script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0915" y="2084782"/>
            <a:ext cx="2060006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- 공통질문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03385" y="2084782"/>
            <a:ext cx="13703014" cy="7375446"/>
            <a:chOff x="2803385" y="2084782"/>
            <a:chExt cx="13703014" cy="7375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3385" y="2084782"/>
              <a:ext cx="13703014" cy="737544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02-3 인터뷰 Script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0915" y="2084781"/>
            <a:ext cx="2060006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- 개별질문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794" y="602890"/>
            <a:ext cx="17124898" cy="9079934"/>
            <a:chOff x="737794" y="602890"/>
            <a:chExt cx="17124898" cy="90799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24655" y="-3937077"/>
              <a:ext cx="34249796" cy="181598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794" y="602890"/>
              <a:ext cx="17124898" cy="907993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49857" y="4025505"/>
            <a:ext cx="13457000" cy="1587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00" dirty="0">
                <a:solidFill>
                  <a:srgbClr val="333333"/>
                </a:solidFill>
                <a:latin typeface="THELuxGoEB" pitchFamily="34" charset="0"/>
                <a:cs typeface="THELuxGoEB" pitchFamily="34" charset="0"/>
              </a:rPr>
              <a:t>모두다(MODUDA)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49857" y="2462114"/>
            <a:ext cx="5439560" cy="633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F5B100"/>
                </a:solidFill>
                <a:latin typeface="THELuxGoB" pitchFamily="34" charset="0"/>
                <a:cs typeface="THELuxGoB" pitchFamily="34" charset="0"/>
              </a:rPr>
              <a:t>인터랙션 디자인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849857" y="3605971"/>
            <a:ext cx="10749981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우울증 솔루션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849857" y="6976712"/>
            <a:ext cx="12439643" cy="474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787878"/>
                </a:solidFill>
                <a:latin typeface="THELuxGoR" pitchFamily="34" charset="0"/>
                <a:cs typeface="THELuxGoR" pitchFamily="34" charset="0"/>
              </a:rPr>
              <a:t>팀원: 최고운, 최현준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143" y="1081042"/>
            <a:ext cx="4472864" cy="4240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777777"/>
                </a:solidFill>
                <a:latin typeface="Noto Sans CJK KR Bold" pitchFamily="34" charset="0"/>
                <a:cs typeface="Noto Sans CJK KR Bold" pitchFamily="34" charset="0"/>
              </a:rPr>
              <a:t>2022.12.16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59006" y="-218634"/>
            <a:ext cx="18728944" cy="11080745"/>
            <a:chOff x="-159006" y="-218634"/>
            <a:chExt cx="18728944" cy="110807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06" y="-218634"/>
              <a:ext cx="18728944" cy="110807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323247" y="4451455"/>
            <a:ext cx="13639220" cy="2074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3. Affinity Diagram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03-1 Affinity Diagram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3325" y="1723205"/>
            <a:ext cx="10839064" cy="7694625"/>
            <a:chOff x="3723325" y="1723205"/>
            <a:chExt cx="10839064" cy="76946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3325" y="1723205"/>
              <a:ext cx="10839064" cy="7694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03-1 Affinity Diagram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28770" y="6781671"/>
            <a:ext cx="1159021" cy="844659"/>
            <a:chOff x="2528770" y="6781671"/>
            <a:chExt cx="1159021" cy="844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8770" y="6781671"/>
              <a:ext cx="1159021" cy="84465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09359" y="7066575"/>
            <a:ext cx="1197843" cy="412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생활패턴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032023" y="6781671"/>
            <a:ext cx="1213266" cy="884191"/>
            <a:chOff x="4032023" y="6781671"/>
            <a:chExt cx="1213266" cy="8841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2023" y="6781671"/>
              <a:ext cx="1213266" cy="88419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124370" y="6965308"/>
            <a:ext cx="1028571" cy="716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스마트폰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사용빈도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535277" y="6781671"/>
            <a:ext cx="1159021" cy="844659"/>
            <a:chOff x="5535277" y="6781671"/>
            <a:chExt cx="1159021" cy="8446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5277" y="6781671"/>
              <a:ext cx="1159021" cy="84465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643497" y="7081003"/>
            <a:ext cx="985714" cy="385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노력함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038530" y="6781671"/>
            <a:ext cx="1159021" cy="844659"/>
            <a:chOff x="7038530" y="6781671"/>
            <a:chExt cx="1159021" cy="8446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8530" y="6781671"/>
              <a:ext cx="1159021" cy="8446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1783" y="6781671"/>
            <a:ext cx="1159021" cy="844659"/>
            <a:chOff x="8541783" y="6781671"/>
            <a:chExt cx="1159021" cy="8446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1783" y="6781671"/>
              <a:ext cx="1159021" cy="84465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592748" y="6965308"/>
            <a:ext cx="1100219" cy="716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내부적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요인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0045037" y="6781671"/>
            <a:ext cx="1159021" cy="844659"/>
            <a:chOff x="10045037" y="6781671"/>
            <a:chExt cx="1159021" cy="8446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5037" y="6781671"/>
              <a:ext cx="1159021" cy="8446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48290" y="6781671"/>
            <a:ext cx="1159021" cy="844659"/>
            <a:chOff x="11548290" y="6781671"/>
            <a:chExt cx="1159021" cy="8446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8290" y="6781671"/>
              <a:ext cx="1159021" cy="8446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51544" y="6781671"/>
            <a:ext cx="1159021" cy="844659"/>
            <a:chOff x="13051544" y="6781671"/>
            <a:chExt cx="1159021" cy="8446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1544" y="6781671"/>
              <a:ext cx="1159021" cy="8446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54797" y="6781671"/>
            <a:ext cx="1159021" cy="844659"/>
            <a:chOff x="14554797" y="6781671"/>
            <a:chExt cx="1159021" cy="8446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54797" y="6781671"/>
              <a:ext cx="1159021" cy="8446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58050" y="6781671"/>
            <a:ext cx="1159021" cy="844659"/>
            <a:chOff x="16058050" y="6781671"/>
            <a:chExt cx="1159021" cy="8446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8050" y="6781671"/>
              <a:ext cx="1159021" cy="8446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5516" y="6781671"/>
            <a:ext cx="1159021" cy="844659"/>
            <a:chOff x="1025516" y="6781671"/>
            <a:chExt cx="1159021" cy="84465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25516" y="6781671"/>
              <a:ext cx="1159021" cy="844659"/>
              <a:chOff x="1025516" y="6781671"/>
              <a:chExt cx="1159021" cy="84465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25516" y="6781671"/>
                <a:ext cx="1159021" cy="844659"/>
              </a:xfrm>
              <a:prstGeom prst="rect">
                <a:avLst/>
              </a:prstGeom>
            </p:spPr>
          </p:pic>
        </p:grpSp>
        <p:sp>
          <p:nvSpPr>
            <p:cNvPr id="44" name="Object 44"/>
            <p:cNvSpPr txBox="1"/>
            <p:nvPr/>
          </p:nvSpPr>
          <p:spPr>
            <a:xfrm>
              <a:off x="1248746" y="7037874"/>
              <a:ext cx="712561" cy="4387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인식</a:t>
              </a:r>
              <a:endParaRPr lang="en-US" dirty="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975181" y="6965308"/>
            <a:ext cx="1285714" cy="716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노력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하지않음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0074440" y="6965305"/>
            <a:ext cx="1100219" cy="716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외부적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요인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11577810" y="7066571"/>
            <a:ext cx="1100000" cy="412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우울경험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3081048" y="7088143"/>
            <a:ext cx="1100000" cy="412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치료경험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14584307" y="6948959"/>
            <a:ext cx="1100000" cy="765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진료선호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유형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5897257" y="6896100"/>
            <a:ext cx="1480607" cy="845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앱을 활용한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정신건강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관리의향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2507206" y="5121294"/>
            <a:ext cx="1213266" cy="884191"/>
            <a:chOff x="2507206" y="5121294"/>
            <a:chExt cx="1213266" cy="88419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7206" y="5121294"/>
              <a:ext cx="1213266" cy="884191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372158" y="5428981"/>
            <a:ext cx="1472250" cy="385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1. 특징파악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6279747" y="5121294"/>
            <a:ext cx="1213266" cy="884191"/>
            <a:chOff x="6279747" y="5121294"/>
            <a:chExt cx="1213266" cy="88419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9747" y="5121294"/>
              <a:ext cx="1213266" cy="884191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6328229" y="5324695"/>
            <a:ext cx="1100000" cy="716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2. 우울증</a:t>
            </a:r>
          </a:p>
          <a:p>
            <a:pPr algn="ctr"/>
            <a:r>
              <a:rPr lang="en-US" sz="15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대처방법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9283738" y="5121294"/>
            <a:ext cx="1213266" cy="884191"/>
            <a:chOff x="9283738" y="5121294"/>
            <a:chExt cx="1213266" cy="88419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3738" y="5121294"/>
              <a:ext cx="1213266" cy="88419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178259" y="5450543"/>
            <a:ext cx="1424220" cy="385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3. 우울원인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3805307" y="5121294"/>
            <a:ext cx="1213266" cy="884191"/>
            <a:chOff x="13805307" y="5121294"/>
            <a:chExt cx="1213266" cy="88419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5307" y="5121294"/>
              <a:ext cx="1213266" cy="884191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3790596" y="5346257"/>
            <a:ext cx="1242709" cy="716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4. 우울증</a:t>
            </a:r>
          </a:p>
          <a:p>
            <a:pPr algn="ctr"/>
            <a:r>
              <a:rPr lang="en-US" sz="15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치료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8541783" y="2684542"/>
            <a:ext cx="1213266" cy="884191"/>
            <a:chOff x="8541783" y="2684542"/>
            <a:chExt cx="1213266" cy="88419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1783" y="2684542"/>
              <a:ext cx="1213266" cy="884191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8634133" y="2820645"/>
            <a:ext cx="1028571" cy="917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우울을</a:t>
            </a:r>
          </a:p>
          <a:p>
            <a:pPr algn="ctr"/>
            <a:r>
              <a:rPr lang="en-US" sz="1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인지해본</a:t>
            </a:r>
          </a:p>
          <a:p>
            <a:pPr algn="ctr"/>
            <a:r>
              <a:rPr lang="en-US" sz="1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사람</a:t>
            </a:r>
            <a:endParaRPr lang="en-US" dirty="0"/>
          </a:p>
        </p:txBody>
      </p:sp>
      <p:sp>
        <p:nvSpPr>
          <p:cNvPr id="72" name="Object 72"/>
          <p:cNvSpPr txBox="1"/>
          <p:nvPr/>
        </p:nvSpPr>
        <p:spPr>
          <a:xfrm>
            <a:off x="10236447" y="1593389"/>
            <a:ext cx="8000441" cy="10767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* 크게 우울 인지의 유무에 따라 그룹화 시켜 </a:t>
            </a:r>
          </a:p>
          <a:p>
            <a:pPr algn="ctr"/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문제점과 니즈의 우선순위를 파악하였습니다. </a:t>
            </a:r>
            <a:endParaRPr lang="en-US" dirty="0"/>
          </a:p>
        </p:txBody>
      </p:sp>
      <p:sp>
        <p:nvSpPr>
          <p:cNvPr id="73" name="Object 73"/>
          <p:cNvSpPr txBox="1"/>
          <p:nvPr/>
        </p:nvSpPr>
        <p:spPr>
          <a:xfrm>
            <a:off x="5142641" y="8821248"/>
            <a:ext cx="8000441" cy="5264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1) 우울을 인지해본 사람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03-1 Affinity Diagram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08467" y="6803235"/>
            <a:ext cx="1159021" cy="844659"/>
            <a:chOff x="6308467" y="6803235"/>
            <a:chExt cx="1159021" cy="8446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8467" y="6803235"/>
              <a:ext cx="1159021" cy="844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1720" y="6803235"/>
            <a:ext cx="1159021" cy="844659"/>
            <a:chOff x="7811720" y="6803235"/>
            <a:chExt cx="1159021" cy="8446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1720" y="6803235"/>
              <a:ext cx="1159021" cy="844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4973" y="6803235"/>
            <a:ext cx="1159021" cy="844659"/>
            <a:chOff x="9314973" y="6803235"/>
            <a:chExt cx="1159021" cy="8446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4973" y="6803235"/>
              <a:ext cx="1159021" cy="8446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18227" y="6803235"/>
            <a:ext cx="1159021" cy="844659"/>
            <a:chOff x="10818227" y="6803235"/>
            <a:chExt cx="1159021" cy="8446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8227" y="6803235"/>
              <a:ext cx="1159021" cy="84465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337990" y="6970523"/>
            <a:ext cx="1100000" cy="765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스마트폰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사용빈도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841229" y="7066578"/>
            <a:ext cx="1100000" cy="412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인식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9344476" y="7060385"/>
            <a:ext cx="1100000" cy="430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생활패턴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565483" y="5142857"/>
            <a:ext cx="1213266" cy="884191"/>
            <a:chOff x="8565483" y="5142857"/>
            <a:chExt cx="1213266" cy="8841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5483" y="5142857"/>
              <a:ext cx="1213266" cy="88419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657831" y="5456337"/>
            <a:ext cx="1028571" cy="385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특징파악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8541783" y="2684542"/>
            <a:ext cx="1213266" cy="884191"/>
            <a:chOff x="8541783" y="2684542"/>
            <a:chExt cx="1213266" cy="8841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1783" y="2684542"/>
              <a:ext cx="1213266" cy="88419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501746" y="2820648"/>
            <a:ext cx="1282223" cy="917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우울을</a:t>
            </a:r>
          </a:p>
          <a:p>
            <a:pPr algn="ctr"/>
            <a:r>
              <a:rPr lang="en-US" sz="1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인지하지</a:t>
            </a:r>
          </a:p>
          <a:p>
            <a:pPr algn="ctr"/>
            <a:r>
              <a:rPr lang="en-US" sz="13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못 해본사람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0968684" y="7060385"/>
            <a:ext cx="85810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흥미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5142641" y="8713429"/>
            <a:ext cx="8000441" cy="5264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2) 우울을 인지하지 못 해본 사람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70019" y="4771096"/>
            <a:ext cx="2207789" cy="2691737"/>
            <a:chOff x="4270019" y="4771096"/>
            <a:chExt cx="2207789" cy="26917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0019" y="4771096"/>
              <a:ext cx="2207789" cy="2691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6756" y="4771096"/>
            <a:ext cx="1158665" cy="2691737"/>
            <a:chOff x="1916756" y="4771096"/>
            <a:chExt cx="1158665" cy="26917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6756" y="4771096"/>
              <a:ext cx="1158665" cy="26917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03-2 Insight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46323" y="6435608"/>
            <a:ext cx="891257" cy="649521"/>
            <a:chOff x="2046323" y="6435608"/>
            <a:chExt cx="891257" cy="6495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6323" y="6435608"/>
              <a:ext cx="891257" cy="64952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031396" y="6654692"/>
            <a:ext cx="921110" cy="3170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생활패턴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3202286" y="6435608"/>
            <a:ext cx="932970" cy="679920"/>
            <a:chOff x="3202286" y="6435608"/>
            <a:chExt cx="932970" cy="6799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2286" y="6435608"/>
              <a:ext cx="932970" cy="67992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273299" y="6576820"/>
            <a:ext cx="790945" cy="550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스마트폰</a:t>
            </a: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사용빈도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4358249" y="6435608"/>
            <a:ext cx="891257" cy="649521"/>
            <a:chOff x="4358249" y="6435608"/>
            <a:chExt cx="891257" cy="6495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8249" y="6435608"/>
              <a:ext cx="891257" cy="64952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441468" y="6665786"/>
            <a:ext cx="757989" cy="2967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노력함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514212" y="6435608"/>
            <a:ext cx="891257" cy="649521"/>
            <a:chOff x="5514212" y="6435608"/>
            <a:chExt cx="891257" cy="6495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4212" y="6435608"/>
              <a:ext cx="891257" cy="649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0360" y="6435608"/>
            <a:ext cx="891257" cy="649521"/>
            <a:chOff x="890360" y="6435608"/>
            <a:chExt cx="891257" cy="64952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0360" y="6435608"/>
              <a:ext cx="891257" cy="649521"/>
              <a:chOff x="890360" y="6435608"/>
              <a:chExt cx="891257" cy="64952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0360" y="6435608"/>
                <a:ext cx="891257" cy="64952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1062018" y="6632621"/>
              <a:ext cx="547941" cy="3373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3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인식</a:t>
              </a:r>
              <a:endParaRPr lang="en-US"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465498" y="6576820"/>
            <a:ext cx="988681" cy="550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노력</a:t>
            </a: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하지않음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2029741" y="5158821"/>
            <a:ext cx="932970" cy="679920"/>
            <a:chOff x="2029741" y="5158821"/>
            <a:chExt cx="932970" cy="6799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29741" y="5158821"/>
              <a:ext cx="932970" cy="67992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36349" y="5412009"/>
            <a:ext cx="1119755" cy="2967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1. 특징파악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4930727" y="5158821"/>
            <a:ext cx="932970" cy="679920"/>
            <a:chOff x="4930727" y="5158821"/>
            <a:chExt cx="932970" cy="67992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0727" y="5158821"/>
              <a:ext cx="932970" cy="67992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814690" y="5315231"/>
            <a:ext cx="1120073" cy="550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2. 우울증</a:t>
            </a:r>
          </a:p>
          <a:p>
            <a:pPr algn="ctr"/>
            <a:r>
              <a:rPr lang="en-US" sz="1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대처방법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3465934" y="3509427"/>
            <a:ext cx="932970" cy="679920"/>
            <a:chOff x="3465934" y="3509427"/>
            <a:chExt cx="932970" cy="6799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5934" y="3509427"/>
              <a:ext cx="932970" cy="67992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536949" y="3614087"/>
            <a:ext cx="790945" cy="7059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우울을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인지해본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사람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856353" y="7672357"/>
            <a:ext cx="6152133" cy="4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1) 우울을 인지해본 사람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7924825" y="2376032"/>
            <a:ext cx="2503999" cy="1191419"/>
            <a:chOff x="7924825" y="2376032"/>
            <a:chExt cx="2503999" cy="11914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4825" y="2376032"/>
              <a:ext cx="2503999" cy="119141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5829350" y="3869872"/>
            <a:ext cx="6694948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1. 다양한 생활습관을 케어 할 수 있다.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0997116" y="3869872"/>
            <a:ext cx="7828557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2. 인식개선을 위해 칼럼과 서비스를 제공한다.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4243578" y="2323138"/>
            <a:ext cx="1233334" cy="1250464"/>
            <a:chOff x="14243578" y="2323138"/>
            <a:chExt cx="1233334" cy="125046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3578" y="2323138"/>
              <a:ext cx="1233334" cy="1250464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7004908" y="4771096"/>
            <a:ext cx="7419844" cy="5002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생활습관 개선을 위한 다양한 서비스 제공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7004908" y="5306512"/>
            <a:ext cx="8083981" cy="1443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불규칙한 수면 –&gt; 수면을 도와주는 알림 서비스</a:t>
            </a:r>
          </a:p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불안정한 심리 –&gt;  심리적 안정감을 주는 음성 제공</a:t>
            </a:r>
            <a:endParaRPr lang="en-US" dirty="0"/>
          </a:p>
        </p:txBody>
      </p:sp>
      <p:sp>
        <p:nvSpPr>
          <p:cNvPr id="57" name="Object 57"/>
          <p:cNvSpPr txBox="1"/>
          <p:nvPr/>
        </p:nvSpPr>
        <p:spPr>
          <a:xfrm>
            <a:off x="6945179" y="6663621"/>
            <a:ext cx="7419844" cy="5457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Key finding</a:t>
            </a:r>
            <a:endParaRPr lang="en-US" dirty="0"/>
          </a:p>
        </p:txBody>
      </p:sp>
      <p:sp>
        <p:nvSpPr>
          <p:cNvPr id="58" name="Object 58"/>
          <p:cNvSpPr txBox="1"/>
          <p:nvPr/>
        </p:nvSpPr>
        <p:spPr>
          <a:xfrm>
            <a:off x="6945179" y="7199030"/>
            <a:ext cx="6694943" cy="1443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불규칙한 수면 때문에 자주 피곤하다.</a:t>
            </a:r>
          </a:p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쉽게 잠들지 못 한다.</a:t>
            </a:r>
          </a:p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불안한 심리상태 때문에 일상생활이 어렵다.</a:t>
            </a:r>
            <a:endParaRPr lang="en-US" dirty="0"/>
          </a:p>
        </p:txBody>
      </p:sp>
      <p:sp>
        <p:nvSpPr>
          <p:cNvPr id="59" name="Object 59"/>
          <p:cNvSpPr txBox="1"/>
          <p:nvPr/>
        </p:nvSpPr>
        <p:spPr>
          <a:xfrm>
            <a:off x="12361560" y="4805449"/>
            <a:ext cx="7419844" cy="5457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우울증 칼럼 제공과 익명성 강화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12361560" y="5306512"/>
            <a:ext cx="8482965" cy="1284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우울증 대처방법과 인식을 개선하기 위한 다양한 칼럼 제공</a:t>
            </a:r>
          </a:p>
          <a:p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개인 정보가 주변에 노출되지 않도록 익명성 강화 기능</a:t>
            </a:r>
          </a:p>
          <a:p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커뮤니티에서 자유로운 대화 가능(공감대 형성)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12301875" y="6697976"/>
            <a:ext cx="7419844" cy="5457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Key finding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12301845" y="7233383"/>
            <a:ext cx="6694943" cy="19392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 주변의 시선 때문에 치료가 망설여진다.</a:t>
            </a:r>
          </a:p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 우울증을 들킬까 봐 겁이 난다.</a:t>
            </a:r>
          </a:p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나만 우울증으로 힘들어 한다는 생각이 든다.</a:t>
            </a:r>
          </a:p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우울증 대처방법에 대해 잘 모른다.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1717410" y="4380886"/>
            <a:ext cx="398681" cy="5206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C5230"/>
                </a:solidFill>
                <a:latin typeface="Noto Sans CJK KR Medium" pitchFamily="34" charset="0"/>
                <a:cs typeface="Noto Sans CJK KR Medium" pitchFamily="34" charset="0"/>
              </a:rPr>
              <a:t>1.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4115257" y="4424010"/>
            <a:ext cx="39868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C5230"/>
                </a:solidFill>
                <a:latin typeface="Noto Sans CJK KR Medium" pitchFamily="34" charset="0"/>
                <a:cs typeface="Noto Sans CJK KR Medium" pitchFamily="34" charset="0"/>
              </a:rPr>
              <a:t>2.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06057" y="2278239"/>
            <a:ext cx="1503035" cy="1503035"/>
            <a:chOff x="11606057" y="2278239"/>
            <a:chExt cx="1503035" cy="1503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6057" y="2278239"/>
              <a:ext cx="1503035" cy="1503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3566" y="4644117"/>
            <a:ext cx="3629696" cy="2691737"/>
            <a:chOff x="2663566" y="4644117"/>
            <a:chExt cx="3629696" cy="26917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3566" y="4644117"/>
              <a:ext cx="3629696" cy="26917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03-2 Insight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65934" y="3509427"/>
            <a:ext cx="932970" cy="679920"/>
            <a:chOff x="3465934" y="3509427"/>
            <a:chExt cx="932970" cy="6799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5934" y="3509427"/>
              <a:ext cx="932970" cy="67992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536949" y="3614087"/>
            <a:ext cx="790945" cy="7059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우울을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인지해본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사람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56353" y="7672357"/>
            <a:ext cx="6152133" cy="4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1) 우울을 인지해본 사람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813154" y="4026282"/>
            <a:ext cx="7088842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3. 비대면 진료와 약 처방을 가능하게 한다.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0054246" y="4961854"/>
            <a:ext cx="7419844" cy="5457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비대면 진료와 의사 리뷰까지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0054246" y="5462921"/>
            <a:ext cx="8482965" cy="18399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화상, 채팅을 통한 진료로 적은 시간 부담 </a:t>
            </a:r>
          </a:p>
          <a:p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약 배달 서비스</a:t>
            </a:r>
          </a:p>
          <a:p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병원, 의사 리뷰 서비스</a:t>
            </a:r>
          </a:p>
          <a:p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주변 병원, 약국 추천 서비스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9994597" y="6854382"/>
            <a:ext cx="7419844" cy="5457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Key finding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9994532" y="7389787"/>
            <a:ext cx="6694943" cy="1443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치료, 상담을 받을 시간이 없다.</a:t>
            </a:r>
          </a:p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병원에 다닐 때 주변의 시선이 부담스럽다.</a:t>
            </a:r>
          </a:p>
          <a:p>
            <a:r>
              <a:rPr lang="en-US" sz="18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괜찮은 의사인지 알기 어렵다.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389756" y="4297030"/>
            <a:ext cx="44579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C5230"/>
                </a:solidFill>
                <a:latin typeface="Noto Sans CJK KR Medium" pitchFamily="34" charset="0"/>
                <a:cs typeface="Noto Sans CJK KR Medium" pitchFamily="34" charset="0"/>
              </a:rPr>
              <a:t>3.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645174" y="6239750"/>
            <a:ext cx="917786" cy="668854"/>
            <a:chOff x="1645174" y="6239750"/>
            <a:chExt cx="917786" cy="6688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5174" y="6239750"/>
              <a:ext cx="917786" cy="668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35546" y="6239750"/>
            <a:ext cx="917786" cy="668854"/>
            <a:chOff x="2835546" y="6239750"/>
            <a:chExt cx="917786" cy="6688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5546" y="6239750"/>
              <a:ext cx="917786" cy="6688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25917" y="6239750"/>
            <a:ext cx="917786" cy="668854"/>
            <a:chOff x="4025917" y="6239750"/>
            <a:chExt cx="917786" cy="6688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5917" y="6239750"/>
              <a:ext cx="917786" cy="6688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16288" y="6239750"/>
            <a:ext cx="917786" cy="668854"/>
            <a:chOff x="5216288" y="6239750"/>
            <a:chExt cx="917786" cy="6688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6288" y="6239750"/>
              <a:ext cx="917786" cy="66885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668550" y="6465352"/>
            <a:ext cx="871050" cy="3264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우울경험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2858909" y="6482433"/>
            <a:ext cx="871050" cy="3264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치료경험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4049285" y="6372219"/>
            <a:ext cx="871050" cy="605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진료선호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유형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5088962" y="6385163"/>
            <a:ext cx="1172438" cy="669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앱을 활용한</a:t>
            </a:r>
          </a:p>
          <a:p>
            <a:pPr algn="ctr"/>
            <a:r>
              <a:rPr lang="en-US" sz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정신건강</a:t>
            </a:r>
          </a:p>
          <a:p>
            <a:pPr algn="ctr"/>
            <a:r>
              <a:rPr lang="en-US" sz="9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관리의향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3432423" y="4924958"/>
            <a:ext cx="960741" cy="700158"/>
            <a:chOff x="3432423" y="4924958"/>
            <a:chExt cx="960741" cy="7001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2423" y="4924958"/>
              <a:ext cx="960741" cy="70015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420774" y="5103098"/>
            <a:ext cx="984056" cy="567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4. 우울증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치료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08157" y="2340469"/>
            <a:ext cx="1678002" cy="1678002"/>
            <a:chOff x="7808157" y="2340469"/>
            <a:chExt cx="1678002" cy="16780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8157" y="2340469"/>
              <a:ext cx="1678002" cy="167800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03-2 Insight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5229" y="4471301"/>
            <a:ext cx="5655310" cy="5018321"/>
            <a:chOff x="7005229" y="4471301"/>
            <a:chExt cx="5655310" cy="5018321"/>
          </a:xfrm>
        </p:grpSpPr>
        <p:sp>
          <p:nvSpPr>
            <p:cNvPr id="10" name="Object 10"/>
            <p:cNvSpPr txBox="1"/>
            <p:nvPr/>
          </p:nvSpPr>
          <p:spPr>
            <a:xfrm>
              <a:off x="7005229" y="4471301"/>
              <a:ext cx="4671701" cy="5526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4. 우울증을 인지하게 한다.</a:t>
              </a:r>
              <a:endParaRPr lang="en-US" dirty="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7005229" y="5406873"/>
              <a:ext cx="7419844" cy="5457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간단한 심리테스트로 우울증 인지</a:t>
              </a:r>
              <a:endParaRPr lang="en-US" dirty="0"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7005229" y="5907939"/>
              <a:ext cx="8482965" cy="13799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- 재미있고 간단한 심리테스트를 통해 자신의 심리 파악 가능</a:t>
              </a:r>
            </a:p>
            <a:p>
              <a:r>
                <a:rPr lang="en-US" sz="16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- 우울증 초기 증상에 대한 다양한 칼럼을 통해서 인지</a:t>
              </a:r>
            </a:p>
            <a:p>
              <a:r>
                <a:rPr lang="en-US" sz="16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 - 실제로 결과가 안 좋을 경우, 상담서비스와 연결 기능 제공</a:t>
              </a:r>
              <a:endParaRPr lang="en-US" dirty="0"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7005229" y="7299405"/>
              <a:ext cx="7419844" cy="5457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Key finding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005229" y="7834806"/>
              <a:ext cx="7994591" cy="24822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- 실제로 우울증을 걸린 환자 대부분이 처음에 자신이 우울증인지 인지하지 못 한다.</a:t>
              </a:r>
            </a:p>
            <a:p>
              <a:r>
                <a:rPr lang="en-US" sz="18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- 어피니티 다이어그램에서 우울증을 인지하지 못 하고 실제로 우울경험이 있는 사람을 찾을 수 없었다. </a:t>
              </a:r>
            </a:p>
            <a:p>
              <a:r>
                <a:rPr lang="en-US" sz="18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-&gt; 하지만, 누구나 우울증 환자일 수 있다. 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794" y="602890"/>
            <a:ext cx="17124898" cy="9079934"/>
            <a:chOff x="737794" y="602890"/>
            <a:chExt cx="17124898" cy="90799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24655" y="-3937077"/>
              <a:ext cx="34249796" cy="181598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794" y="602890"/>
              <a:ext cx="17124898" cy="907993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49857" y="4025505"/>
            <a:ext cx="13457000" cy="1587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00" dirty="0">
                <a:solidFill>
                  <a:srgbClr val="333333"/>
                </a:solidFill>
                <a:latin typeface="THELuxGoEB" pitchFamily="34" charset="0"/>
                <a:cs typeface="THELuxGoEB" pitchFamily="34" charset="0"/>
              </a:rPr>
              <a:t>모두다(MODUDA)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49857" y="2462114"/>
            <a:ext cx="5439560" cy="633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F5B100"/>
                </a:solidFill>
                <a:latin typeface="THELuxGoB" pitchFamily="34" charset="0"/>
                <a:cs typeface="THELuxGoB" pitchFamily="34" charset="0"/>
              </a:rPr>
              <a:t>인터랙션 디자인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849857" y="3605971"/>
            <a:ext cx="10749981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우울증 솔루션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849857" y="6976712"/>
            <a:ext cx="12439643" cy="474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787878"/>
                </a:solidFill>
                <a:latin typeface="THELuxGoR" pitchFamily="34" charset="0"/>
                <a:cs typeface="THELuxGoR" pitchFamily="34" charset="0"/>
              </a:rPr>
              <a:t>팀원: 최고운, 최현준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143" y="1081042"/>
            <a:ext cx="4472864" cy="4240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777777"/>
                </a:solidFill>
                <a:latin typeface="Noto Sans CJK KR Bold" pitchFamily="34" charset="0"/>
                <a:cs typeface="Noto Sans CJK KR Bold" pitchFamily="34" charset="0"/>
              </a:rPr>
              <a:t>2022.12.16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59006" y="-218634"/>
            <a:ext cx="18728944" cy="11080745"/>
            <a:chOff x="-159006" y="-218634"/>
            <a:chExt cx="18728944" cy="110807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06" y="-218634"/>
              <a:ext cx="18728944" cy="110807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780855" y="4451455"/>
            <a:ext cx="8724005" cy="2074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1. Research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9850" y="2379446"/>
            <a:ext cx="13086014" cy="6985953"/>
            <a:chOff x="2599850" y="2379446"/>
            <a:chExt cx="13086014" cy="6985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9850" y="2379446"/>
              <a:ext cx="13086014" cy="698595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03-3 Flow Model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9850" y="2027560"/>
            <a:ext cx="13086014" cy="7230023"/>
            <a:chOff x="2599850" y="2027560"/>
            <a:chExt cx="13086014" cy="72300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9850" y="2027560"/>
              <a:ext cx="13086014" cy="723002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03-3 Flow Model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2231" y="1713274"/>
            <a:ext cx="13086014" cy="7720748"/>
            <a:chOff x="2552231" y="1713274"/>
            <a:chExt cx="13086014" cy="772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2231" y="1713274"/>
              <a:ext cx="13086014" cy="772074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03-3 Flow Model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599850" y="2089734"/>
            <a:ext cx="13016832" cy="7117813"/>
            <a:chOff x="2599850" y="2089734"/>
            <a:chExt cx="13016832" cy="71178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850" y="2089734"/>
              <a:ext cx="13016832" cy="7117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9850" y="2089734"/>
            <a:ext cx="13016832" cy="7117813"/>
            <a:chOff x="2599850" y="2089734"/>
            <a:chExt cx="13016832" cy="71178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9850" y="2089734"/>
              <a:ext cx="13016832" cy="71178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65888" y="2080210"/>
            <a:ext cx="12064090" cy="7117813"/>
            <a:chOff x="2965888" y="2080210"/>
            <a:chExt cx="12064090" cy="71178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5888" y="2080210"/>
              <a:ext cx="12064090" cy="711781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03-3 Flow Model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8763" y="1717507"/>
            <a:ext cx="13086014" cy="7720748"/>
            <a:chOff x="2568763" y="1717507"/>
            <a:chExt cx="13086014" cy="772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8763" y="1717507"/>
              <a:ext cx="13086014" cy="772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99850" y="2089734"/>
            <a:ext cx="13016832" cy="7117813"/>
            <a:chOff x="2599850" y="2089734"/>
            <a:chExt cx="13016832" cy="71178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850" y="2089734"/>
              <a:ext cx="13016832" cy="711781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03-3 Flow Model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794" y="602890"/>
            <a:ext cx="17124898" cy="9079934"/>
            <a:chOff x="737794" y="602890"/>
            <a:chExt cx="17124898" cy="90799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24655" y="-3937077"/>
              <a:ext cx="34249796" cy="181598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794" y="602890"/>
              <a:ext cx="17124898" cy="907993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49857" y="4025505"/>
            <a:ext cx="13457000" cy="1587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00" dirty="0">
                <a:solidFill>
                  <a:srgbClr val="333333"/>
                </a:solidFill>
                <a:latin typeface="THELuxGoEB" pitchFamily="34" charset="0"/>
                <a:cs typeface="THELuxGoEB" pitchFamily="34" charset="0"/>
              </a:rPr>
              <a:t>모두다(MODUDA)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49857" y="2462114"/>
            <a:ext cx="5439560" cy="633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F5B100"/>
                </a:solidFill>
                <a:latin typeface="THELuxGoB" pitchFamily="34" charset="0"/>
                <a:cs typeface="THELuxGoB" pitchFamily="34" charset="0"/>
              </a:rPr>
              <a:t>인터랙션 디자인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849857" y="3605971"/>
            <a:ext cx="10749981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우울증 솔루션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849857" y="6976712"/>
            <a:ext cx="12439643" cy="474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787878"/>
                </a:solidFill>
                <a:latin typeface="THELuxGoR" pitchFamily="34" charset="0"/>
                <a:cs typeface="THELuxGoR" pitchFamily="34" charset="0"/>
              </a:rPr>
              <a:t>팀원: 최고운, 최현준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143" y="1081042"/>
            <a:ext cx="4472864" cy="4240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777777"/>
                </a:solidFill>
                <a:latin typeface="Noto Sans CJK KR Bold" pitchFamily="34" charset="0"/>
                <a:cs typeface="Noto Sans CJK KR Bold" pitchFamily="34" charset="0"/>
              </a:rPr>
              <a:t>2022.12.16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59006" y="-218634"/>
            <a:ext cx="18728944" cy="11080745"/>
            <a:chOff x="-159006" y="-218634"/>
            <a:chExt cx="18728944" cy="110807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06" y="-218634"/>
              <a:ext cx="18728944" cy="110807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323244" y="4451457"/>
            <a:ext cx="13639220" cy="2074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4. Persona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04-1 Persona 선정기준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48843" y="2084781"/>
            <a:ext cx="2372440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- 척도분류표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167063" y="2684662"/>
            <a:ext cx="13951587" cy="6824557"/>
            <a:chOff x="2167063" y="2684662"/>
            <a:chExt cx="13951587" cy="68245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7063" y="2684662"/>
              <a:ext cx="13951587" cy="6824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5739" y="2684662"/>
            <a:ext cx="14748626" cy="6824557"/>
            <a:chOff x="1455739" y="2684662"/>
            <a:chExt cx="14748626" cy="6824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739" y="2684662"/>
              <a:ext cx="14748626" cy="682455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04-1 Persona 선정기준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8843" y="2084781"/>
            <a:ext cx="2372440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- 척도분류표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04-1 Persona 선정기준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94424" y="2925751"/>
            <a:ext cx="12896867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787878"/>
                </a:solidFill>
                <a:latin typeface="THELuxGoEB" pitchFamily="34" charset="0"/>
                <a:cs typeface="THELuxGoEB" pitchFamily="34" charset="0"/>
              </a:rPr>
              <a:t>우울증 파악능력, 대처능력, 치료 경험에 따라 페르소나를 선정했습니다.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73050" y="4133804"/>
            <a:ext cx="8368763" cy="5806897"/>
            <a:chOff x="5073050" y="4133804"/>
            <a:chExt cx="8368763" cy="58068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3050" y="4133804"/>
              <a:ext cx="8368763" cy="5806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04-1 Persona 선정기준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51994" y="3141890"/>
            <a:ext cx="3844655" cy="905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dirty="0">
                <a:solidFill>
                  <a:srgbClr val="787878"/>
                </a:solidFill>
                <a:latin typeface="THELuxGoB" pitchFamily="34" charset="0"/>
                <a:cs typeface="THELuxGoB" pitchFamily="34" charset="0"/>
              </a:rPr>
              <a:t>Persona A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88607" y="4194070"/>
            <a:ext cx="6171429" cy="4286338"/>
            <a:chOff x="1788607" y="4194070"/>
            <a:chExt cx="6171429" cy="42863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8607" y="4194070"/>
              <a:ext cx="6171429" cy="428633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661350" y="2840000"/>
            <a:ext cx="8894817" cy="13638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787878"/>
                </a:solidFill>
                <a:latin typeface="THELuxGoB" pitchFamily="34" charset="0"/>
                <a:cs typeface="THELuxGoB" pitchFamily="34" charset="0"/>
              </a:rPr>
              <a:t>우울을 극복해내자 아자아자!</a:t>
            </a:r>
          </a:p>
          <a:p>
            <a:pPr algn="ctr"/>
            <a:r>
              <a:rPr lang="en-US" sz="3400" dirty="0">
                <a:solidFill>
                  <a:srgbClr val="787878"/>
                </a:solidFill>
                <a:latin typeface="THELuxGoB" pitchFamily="34" charset="0"/>
                <a:cs typeface="THELuxGoB" pitchFamily="34" charset="0"/>
              </a:rPr>
              <a:t>"극복유형"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006919" y="3978437"/>
            <a:ext cx="2203679" cy="2223181"/>
            <a:chOff x="12006919" y="3978437"/>
            <a:chExt cx="2203679" cy="2223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6919" y="3978437"/>
              <a:ext cx="2203679" cy="222318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20409" y="7089645"/>
            <a:ext cx="10165047" cy="16031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전형적인 우울증 환자</a:t>
            </a:r>
          </a:p>
          <a:p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치료 경험이 많으며 본인이 우울증인지 파악할 줄 안다.</a:t>
            </a:r>
          </a:p>
          <a:p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치료하고 싶은 의지가 있다.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1995" y="4148852"/>
            <a:ext cx="9290881" cy="2928035"/>
            <a:chOff x="7141995" y="4148852"/>
            <a:chExt cx="9290881" cy="2928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1995" y="4148852"/>
              <a:ext cx="9290881" cy="2928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8481" y="3720665"/>
            <a:ext cx="4307451" cy="3356222"/>
            <a:chOff x="1848481" y="3720665"/>
            <a:chExt cx="4307451" cy="33562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8481" y="3720665"/>
              <a:ext cx="4307451" cy="335622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4514" y="793050"/>
            <a:ext cx="1198571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01-1 가장 우울한 나라 대한민국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0643" y="8322262"/>
            <a:ext cx="7723128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한국의 우울감 경험률이 13%로 1위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674631" y="2694277"/>
            <a:ext cx="3982727" cy="445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OECD 주요국 우울증 경험률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0492642" y="2694277"/>
            <a:ext cx="3884380" cy="445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OECD 국가별 우울증 유병률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936008" y="8120561"/>
            <a:ext cx="9702855" cy="1183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특히 최근 코로나 이후 </a:t>
            </a:r>
          </a:p>
          <a:p>
            <a:pPr algn="ctr"/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불안, 우울증을 겪는 인구가 전세계에서 25%를 차지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81617" y="3963101"/>
            <a:ext cx="2359512" cy="2359512"/>
            <a:chOff x="11981617" y="3963101"/>
            <a:chExt cx="2359512" cy="2359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81617" y="3963101"/>
              <a:ext cx="2359512" cy="2359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8607" y="4000912"/>
            <a:ext cx="6171429" cy="4672653"/>
            <a:chOff x="1788607" y="4000912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8607" y="4000912"/>
              <a:ext cx="6171429" cy="46726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04-1 Persona 선정기준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951996" y="3141895"/>
            <a:ext cx="3844655" cy="905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dirty="0">
                <a:solidFill>
                  <a:srgbClr val="787878"/>
                </a:solidFill>
                <a:latin typeface="THELuxGoB" pitchFamily="34" charset="0"/>
                <a:cs typeface="THELuxGoB" pitchFamily="34" charset="0"/>
              </a:rPr>
              <a:t>Persona B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713965" y="2840000"/>
            <a:ext cx="8894817" cy="13638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787878"/>
                </a:solidFill>
                <a:latin typeface="THELuxGoB" pitchFamily="34" charset="0"/>
                <a:cs typeface="THELuxGoB" pitchFamily="34" charset="0"/>
              </a:rPr>
              <a:t>내가 우울증이라고?</a:t>
            </a:r>
          </a:p>
          <a:p>
            <a:pPr algn="ctr"/>
            <a:r>
              <a:rPr lang="en-US" sz="3400" dirty="0">
                <a:solidFill>
                  <a:srgbClr val="787878"/>
                </a:solidFill>
                <a:latin typeface="THELuxGoB" pitchFamily="34" charset="0"/>
                <a:cs typeface="THELuxGoB" pitchFamily="34" charset="0"/>
              </a:rPr>
              <a:t>"가면유형"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9741972" y="7089645"/>
            <a:ext cx="12055547" cy="2153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자신이 우울증인지 인지하지 못 하는 사람</a:t>
            </a:r>
          </a:p>
          <a:p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치료경험이 없으며 자신이 우울증이라는 것을 파악하지 못 한다.</a:t>
            </a:r>
          </a:p>
          <a:p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우울 파악이 어려워 치료 의지도 없다.</a:t>
            </a:r>
          </a:p>
          <a:p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전형적인 가면 우울증 환자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8477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Persona A - 극복유형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5993" y="793050"/>
            <a:ext cx="630612" cy="636192"/>
            <a:chOff x="5415993" y="793050"/>
            <a:chExt cx="630612" cy="6361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5993" y="793050"/>
              <a:ext cx="630612" cy="6361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9240" y="2317541"/>
            <a:ext cx="2295720" cy="2550800"/>
            <a:chOff x="879240" y="2317541"/>
            <a:chExt cx="2295720" cy="2550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240" y="2317541"/>
              <a:ext cx="2295720" cy="2550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7818" y="2426646"/>
            <a:ext cx="2158563" cy="2332591"/>
            <a:chOff x="947818" y="2426646"/>
            <a:chExt cx="2158563" cy="23325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818" y="2426646"/>
              <a:ext cx="2158563" cy="233259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75486" y="5038095"/>
            <a:ext cx="2254848" cy="155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이름 : 정나윤</a:t>
            </a:r>
          </a:p>
          <a:p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나이 : 32</a:t>
            </a:r>
          </a:p>
          <a:p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직업 : 공무원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44249" y="7566689"/>
            <a:ext cx="3747976" cy="613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KEYWORDS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44249" y="8077523"/>
            <a:ext cx="5251146" cy="155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# 개인시간이_부족해요</a:t>
            </a:r>
          </a:p>
          <a:p>
            <a:r>
              <a:rPr lang="en-US" sz="21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# 이직하고_싶다</a:t>
            </a:r>
          </a:p>
          <a:p>
            <a:r>
              <a:rPr lang="en-US" sz="21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# 사람들의_인식이_두려워요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5064781" y="2317543"/>
            <a:ext cx="3747976" cy="613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SCENARIO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5064781" y="2797377"/>
            <a:ext cx="7712368" cy="2446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정나윤씨는 5년차 공무원이다. 최근 들어 갑자기 우울해져 집 주변 정신의학과를 다니게 되었다. 나윤씨는 집에서 모자를 푹 눌러쓰고 병원을 나선다. 누구라도 정신의학과에 다니는 자신을 알아볼까 두려워한다. 병원에 도착하니 많은 사람들 때문에 진료를 오래 기다리게 되었다. 오전 반차를 쓰고 병원에 온 거라 얼른 진찰받고 출근해야 하는데 늦을까 마음이 조급하다. 회사 때문에 매번 병원에 다녀야 하는 것도 부담이 된다. 드디어 진료를 받으면서 잠시나마 나윤씨에게 안정이 찾아온다. 하지만 진료를 받은 후 누가 볼까 다시 허겁지겁 모자를 눌러쓰고 병원에서 나온다. 약국에서도 마찬가지였다. 모든 진료와 처방을 마치고 회사로 복귀한다. 어디 다녀왔냐는 회사 동료의 말에 그냥 웃고 넘긴다. 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844249" y="6546087"/>
            <a:ext cx="6236718" cy="510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000000"/>
                </a:solidFill>
                <a:latin typeface="THELuxGoL_U" pitchFamily="34" charset="0"/>
                <a:cs typeface="THELuxGoL_U" pitchFamily="34" charset="0"/>
              </a:rPr>
              <a:t>"노력해도 나아지지 않을 것 같아요"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5064781" y="5582201"/>
            <a:ext cx="3747976" cy="562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PAIN POINTS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5064781" y="6028257"/>
            <a:ext cx="7712368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직장 생활로 인하여 병원에 방문할 시간을 만들기 힘들다.</a:t>
            </a:r>
          </a:p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집 근처 병원 직장 근처 병원 등 여러 병원을 방문하다 보니 진료가 잘 되고 있는지 모르겠다.</a:t>
            </a:r>
          </a:p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누군가에게 정신건강의학과에 내원한다는 것을 숨기게 된다.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5064781" y="7583578"/>
            <a:ext cx="3747976" cy="562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NEEDS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5064781" y="8043759"/>
            <a:ext cx="7712368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따로 시간을 내지 않아도 담당의사에게 진찰을 받을 수 있고 이와 함께 처방도 받을 수 있으면 좋겠다.</a:t>
            </a:r>
          </a:p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정신건강의학과에 대한 인식이 개선되면 좋겠다</a:t>
            </a:r>
          </a:p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매일 나의 정신건강상태를 관리할 수 있도록 도움을 받고 싶다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3323538" y="2317543"/>
            <a:ext cx="3747976" cy="562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PERSONALITY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4201532" y="2980359"/>
            <a:ext cx="2621161" cy="1545813"/>
            <a:chOff x="14201532" y="2980359"/>
            <a:chExt cx="2621161" cy="15458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01532" y="2980359"/>
              <a:ext cx="2621161" cy="154581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3167248" y="2961312"/>
            <a:ext cx="937744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내향형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3228952" y="3393076"/>
            <a:ext cx="814286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감각형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3228952" y="3824838"/>
            <a:ext cx="814286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사고형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3228952" y="4256610"/>
            <a:ext cx="814286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판단형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075524" y="2961312"/>
            <a:ext cx="542857" cy="1564860"/>
            <a:chOff x="17075524" y="2961312"/>
            <a:chExt cx="542857" cy="1564860"/>
          </a:xfrm>
        </p:grpSpPr>
        <p:sp>
          <p:nvSpPr>
            <p:cNvPr id="34" name="Object 34"/>
            <p:cNvSpPr txBox="1"/>
            <p:nvPr/>
          </p:nvSpPr>
          <p:spPr>
            <a:xfrm>
              <a:off x="16939810" y="2961312"/>
              <a:ext cx="814286" cy="4043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595959"/>
                  </a:solidFill>
                  <a:latin typeface="THELuxGoR_U" pitchFamily="34" charset="0"/>
                  <a:cs typeface="THELuxGoR_U" pitchFamily="34" charset="0"/>
                </a:rPr>
                <a:t>외향형</a:t>
              </a:r>
              <a:endParaRPr lang="en-US" dirty="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16939810" y="3393074"/>
              <a:ext cx="814286" cy="4043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595959"/>
                  </a:solidFill>
                  <a:latin typeface="THELuxGoR_U" pitchFamily="34" charset="0"/>
                  <a:cs typeface="THELuxGoR_U" pitchFamily="34" charset="0"/>
                </a:rPr>
                <a:t>직관형</a:t>
              </a:r>
              <a:endParaRPr lang="en-US" dirty="0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6939810" y="3824836"/>
              <a:ext cx="814286" cy="4043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595959"/>
                  </a:solidFill>
                  <a:latin typeface="THELuxGoR_U" pitchFamily="34" charset="0"/>
                  <a:cs typeface="THELuxGoR_U" pitchFamily="34" charset="0"/>
                </a:rPr>
                <a:t>감정형</a:t>
              </a:r>
              <a:endParaRPr lang="en-US" dirty="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16939810" y="4256607"/>
              <a:ext cx="814286" cy="4043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595959"/>
                  </a:solidFill>
                  <a:latin typeface="THELuxGoR_U" pitchFamily="34" charset="0"/>
                  <a:cs typeface="THELuxGoR_U" pitchFamily="34" charset="0"/>
                </a:rPr>
                <a:t>인식형</a:t>
              </a:r>
              <a:endParaRPr lang="en-US" dirty="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3323524" y="7975400"/>
            <a:ext cx="3747976" cy="613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SNS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3323538" y="6405422"/>
            <a:ext cx="3499154" cy="1132226"/>
            <a:chOff x="13323538" y="6405422"/>
            <a:chExt cx="3499154" cy="113222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3538" y="6405422"/>
              <a:ext cx="3499154" cy="113222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323524" y="6071698"/>
            <a:ext cx="2565598" cy="440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디지털 기기 숙련도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13323524" y="6604522"/>
            <a:ext cx="2565598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소셜 미디어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3323524" y="7113060"/>
            <a:ext cx="2565598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평소 생활 만족도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13323524" y="5657752"/>
            <a:ext cx="3747976" cy="562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TRAITS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3323524" y="8410857"/>
            <a:ext cx="1775134" cy="460220"/>
            <a:chOff x="13323524" y="8410857"/>
            <a:chExt cx="1775134" cy="4602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3524" y="8410857"/>
              <a:ext cx="1775134" cy="460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8477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Persona A - 고객여정지도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12771" y="1667925"/>
            <a:ext cx="16660172" cy="8111421"/>
            <a:chOff x="812771" y="1667925"/>
            <a:chExt cx="16660172" cy="81114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771" y="1667925"/>
              <a:ext cx="16660172" cy="8111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15801" y="2545698"/>
            <a:ext cx="444858" cy="400261"/>
            <a:chOff x="3115801" y="2545698"/>
            <a:chExt cx="444858" cy="4002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5801" y="2545698"/>
              <a:ext cx="444858" cy="400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0506" y="3172733"/>
            <a:ext cx="382825" cy="391537"/>
            <a:chOff x="5050506" y="3172733"/>
            <a:chExt cx="382825" cy="3915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0506" y="3172733"/>
              <a:ext cx="382825" cy="3915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46936" y="3694941"/>
            <a:ext cx="404388" cy="414799"/>
            <a:chOff x="6946936" y="3694941"/>
            <a:chExt cx="404388" cy="4147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6936" y="3694941"/>
              <a:ext cx="404388" cy="4147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22034" y="4043074"/>
            <a:ext cx="382825" cy="434664"/>
            <a:chOff x="8722034" y="4043074"/>
            <a:chExt cx="382825" cy="4346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2034" y="4043074"/>
              <a:ext cx="382825" cy="434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44212" y="4892870"/>
            <a:ext cx="318135" cy="371673"/>
            <a:chOff x="10744212" y="4892870"/>
            <a:chExt cx="318135" cy="3716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44212" y="4892870"/>
              <a:ext cx="318135" cy="3716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22044" y="4588876"/>
            <a:ext cx="361262" cy="434664"/>
            <a:chOff x="12522044" y="4588876"/>
            <a:chExt cx="361262" cy="4346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2044" y="4588876"/>
              <a:ext cx="361262" cy="4346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45390" y="5198764"/>
            <a:ext cx="376999" cy="369974"/>
            <a:chOff x="14445390" y="5198764"/>
            <a:chExt cx="376999" cy="3699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5390" y="5198764"/>
              <a:ext cx="376999" cy="3699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406434" y="5393275"/>
            <a:ext cx="425952" cy="413101"/>
            <a:chOff x="16406434" y="5393275"/>
            <a:chExt cx="425952" cy="4131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06434" y="5393275"/>
              <a:ext cx="425952" cy="413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3297" y="2317541"/>
            <a:ext cx="2330711" cy="2589679"/>
            <a:chOff x="863297" y="2317541"/>
            <a:chExt cx="2330711" cy="2589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297" y="2317541"/>
              <a:ext cx="2330711" cy="2589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10451" y="6406485"/>
            <a:ext cx="3528236" cy="1160203"/>
            <a:chOff x="13310451" y="6406485"/>
            <a:chExt cx="3528236" cy="11602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0451" y="6406485"/>
              <a:ext cx="3528236" cy="11602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44659" y="2963446"/>
            <a:ext cx="2594028" cy="1530638"/>
            <a:chOff x="14244659" y="2963446"/>
            <a:chExt cx="2594028" cy="15306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44659" y="2963446"/>
              <a:ext cx="2594028" cy="1530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66664" y="798477"/>
            <a:ext cx="631353" cy="621640"/>
            <a:chOff x="5366664" y="798477"/>
            <a:chExt cx="631353" cy="6216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6664" y="798477"/>
              <a:ext cx="631353" cy="62164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94514" y="798477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Persona B - 극복유형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77038" y="5038095"/>
            <a:ext cx="2254848" cy="155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이름 : 이재민</a:t>
            </a:r>
          </a:p>
          <a:p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나이 : 26</a:t>
            </a:r>
          </a:p>
          <a:p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직업 : 직장인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44249" y="7566689"/>
            <a:ext cx="3747976" cy="562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D9F28"/>
                </a:solidFill>
                <a:latin typeface="THELuxGoEB" pitchFamily="34" charset="0"/>
                <a:cs typeface="THELuxGoEB" pitchFamily="34" charset="0"/>
              </a:rPr>
              <a:t>KEYWORDS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844250" y="8077524"/>
            <a:ext cx="5251146" cy="155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# 세상은_나_혼자</a:t>
            </a:r>
          </a:p>
          <a:p>
            <a:r>
              <a:rPr lang="en-US" sz="21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# 퇴사하고_싶다</a:t>
            </a:r>
          </a:p>
          <a:p>
            <a:r>
              <a:rPr lang="en-US" sz="21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# 대화할_사람이_필요해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5064781" y="2317543"/>
            <a:ext cx="3747976" cy="562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D9F28"/>
                </a:solidFill>
                <a:latin typeface="THELuxGoEB" pitchFamily="34" charset="0"/>
                <a:cs typeface="THELuxGoEB" pitchFamily="34" charset="0"/>
              </a:rPr>
              <a:t>SCENARIO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5064781" y="2797381"/>
            <a:ext cx="7515095" cy="3062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직장인 이재민씨는 스타트업 어플 개발자이다. 아침에 울리는 알람 소리에 일어나지 못 하다가 겨우 일어난다. 어제 밤새 불면증으로 뒤척인 탓에 오늘도 지각이다. 요즘 시간도 없고 입맛도 없어 아침을 생략하고 뛰어간다. 회사에 도착하자마자 상사의 욕에 시달린다. 미친듯이 쿵쾅거리는 심장에 쓰러질 것 같았지만 참는다. 자리에 앉아 계속 업무를 해보려 시도하지만 집중이 잘 되지 않는다. 점심이 되면서 팀원들과 밥을 먹으러 간다. 밥을 먹으면서도 계속되는 업무 얘기에 재민씨는 결국 밥을 제대로 먹지 못 한다. 퇴근 후 집에 가는 버스를 탄다. 매일 반복되는 일상에 지쳐 멍을 때리다가 내려야 할 곳에 내리지 못 했다. 난 왜 이럴까 매번 생각하며 자책한다. 재민씨는 혼자 살아 집에 가서도 고민을 털어놓을 상대가 없다. 또 예전에는 자주하던 취미가 있었는데, 요즘엔 집에 도착해서 유튜브만 본다. 유튜브를 볼 때는 근심걱정이 사라지기 때문이다. 이제 잘 시간이 돼서 수면에 청한다. 다음날 회사에 또 출근할 생각에 다시 차오르는 불안에 휩싸여 결국 또 불면증에 시달린다.</a:t>
            </a:r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 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844250" y="6546086"/>
            <a:ext cx="4863006" cy="946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dirty="0">
                <a:solidFill>
                  <a:srgbClr val="000000"/>
                </a:solidFill>
                <a:latin typeface="THELuxGoL_U" pitchFamily="34" charset="0"/>
                <a:cs typeface="THELuxGoL_U" pitchFamily="34" charset="0"/>
              </a:rPr>
              <a:t>“요즘 힘든 나, </a:t>
            </a:r>
          </a:p>
          <a:p>
            <a:r>
              <a:rPr lang="en-US" sz="1900" dirty="0">
                <a:solidFill>
                  <a:srgbClr val="000000"/>
                </a:solidFill>
                <a:latin typeface="THELuxGoL_U" pitchFamily="34" charset="0"/>
                <a:cs typeface="THELuxGoL_U" pitchFamily="34" charset="0"/>
              </a:rPr>
              <a:t>그냥 버티는게 당연한거겠죠?”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5064781" y="6134582"/>
            <a:ext cx="3747976" cy="562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D9F28"/>
                </a:solidFill>
                <a:latin typeface="THELuxGoEB" pitchFamily="34" charset="0"/>
                <a:cs typeface="THELuxGoEB" pitchFamily="34" charset="0"/>
              </a:rPr>
              <a:t>PAIN POINTS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5064781" y="6580638"/>
            <a:ext cx="11276144" cy="1816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   1인 거주자로 평소에 대화할 상대가 없다.</a:t>
            </a:r>
          </a:p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매일 불면증에 시달리고 심장이 자주 쿵쾅거리는 느낌을 받는다. </a:t>
            </a:r>
          </a:p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직장상사들의 안 좋은 평가 때문에 고통을 받는다.</a:t>
            </a:r>
          </a:p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잠시나마 불안에서 벗어 나는게 유튜브 보기 밖에 없다.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5064781" y="7812149"/>
            <a:ext cx="3747976" cy="562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D9F28"/>
                </a:solidFill>
                <a:latin typeface="THELuxGoEB" pitchFamily="34" charset="0"/>
                <a:cs typeface="THELuxGoEB" pitchFamily="34" charset="0"/>
              </a:rPr>
              <a:t>NEEDS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5064781" y="8272333"/>
            <a:ext cx="11276144" cy="1816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속 편하게 대화할 사람이 있었으면 좋겠다</a:t>
            </a:r>
          </a:p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힘든 상황에서 벗어나고 싶다</a:t>
            </a:r>
          </a:p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시간적 여유를 갖고 싶다</a:t>
            </a:r>
          </a:p>
          <a:p>
            <a:r>
              <a:rPr lang="en-US" sz="17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- 행복하고 싶다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3323538" y="2317543"/>
            <a:ext cx="3747976" cy="562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D9F28"/>
                </a:solidFill>
                <a:latin typeface="THELuxGoEB" pitchFamily="34" charset="0"/>
                <a:cs typeface="THELuxGoEB" pitchFamily="34" charset="0"/>
              </a:rPr>
              <a:t>PERSONALITY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3167248" y="2961312"/>
            <a:ext cx="937744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내향형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3228952" y="3393076"/>
            <a:ext cx="814286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감각형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3228952" y="3824838"/>
            <a:ext cx="814286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사고형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3228952" y="4256610"/>
            <a:ext cx="814286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판단형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075524" y="2961312"/>
            <a:ext cx="542857" cy="1564860"/>
            <a:chOff x="17075524" y="2961312"/>
            <a:chExt cx="542857" cy="1564860"/>
          </a:xfrm>
        </p:grpSpPr>
        <p:sp>
          <p:nvSpPr>
            <p:cNvPr id="34" name="Object 34"/>
            <p:cNvSpPr txBox="1"/>
            <p:nvPr/>
          </p:nvSpPr>
          <p:spPr>
            <a:xfrm>
              <a:off x="16939810" y="2961312"/>
              <a:ext cx="814286" cy="4043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595959"/>
                  </a:solidFill>
                  <a:latin typeface="THELuxGoR_U" pitchFamily="34" charset="0"/>
                  <a:cs typeface="THELuxGoR_U" pitchFamily="34" charset="0"/>
                </a:rPr>
                <a:t>외향형</a:t>
              </a:r>
              <a:endParaRPr lang="en-US" dirty="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16939810" y="3393074"/>
              <a:ext cx="814286" cy="4043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595959"/>
                  </a:solidFill>
                  <a:latin typeface="THELuxGoR_U" pitchFamily="34" charset="0"/>
                  <a:cs typeface="THELuxGoR_U" pitchFamily="34" charset="0"/>
                </a:rPr>
                <a:t>직관형</a:t>
              </a:r>
              <a:endParaRPr lang="en-US" dirty="0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6939810" y="3824836"/>
              <a:ext cx="814286" cy="4043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595959"/>
                  </a:solidFill>
                  <a:latin typeface="THELuxGoR_U" pitchFamily="34" charset="0"/>
                  <a:cs typeface="THELuxGoR_U" pitchFamily="34" charset="0"/>
                </a:rPr>
                <a:t>감정형</a:t>
              </a:r>
              <a:endParaRPr lang="en-US" dirty="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16939810" y="4256607"/>
              <a:ext cx="814286" cy="4043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dirty="0">
                  <a:solidFill>
                    <a:srgbClr val="595959"/>
                  </a:solidFill>
                  <a:latin typeface="THELuxGoR_U" pitchFamily="34" charset="0"/>
                  <a:cs typeface="THELuxGoR_U" pitchFamily="34" charset="0"/>
                </a:rPr>
                <a:t>인식형</a:t>
              </a:r>
              <a:endParaRPr lang="en-US" dirty="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3323524" y="7975400"/>
            <a:ext cx="3747976" cy="562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D9F28"/>
                </a:solidFill>
                <a:latin typeface="THELuxGoEB" pitchFamily="34" charset="0"/>
                <a:cs typeface="THELuxGoEB" pitchFamily="34" charset="0"/>
              </a:rPr>
              <a:t>SNS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3323524" y="6071698"/>
            <a:ext cx="2565598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디지털 기기 숙련도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13323524" y="6604522"/>
            <a:ext cx="2565598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소셜 미디어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3323524" y="7113060"/>
            <a:ext cx="2565598" cy="404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595959"/>
                </a:solidFill>
                <a:latin typeface="THELuxGoR_U" pitchFamily="34" charset="0"/>
                <a:cs typeface="THELuxGoR_U" pitchFamily="34" charset="0"/>
              </a:rPr>
              <a:t>평소 생활 만족도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3323524" y="5657752"/>
            <a:ext cx="3747976" cy="5624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FD9F28"/>
                </a:solidFill>
                <a:latin typeface="THELuxGoEB" pitchFamily="34" charset="0"/>
                <a:cs typeface="THELuxGoEB" pitchFamily="34" charset="0"/>
              </a:rPr>
              <a:t>TRAITS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3323524" y="8410857"/>
            <a:ext cx="1775134" cy="460220"/>
            <a:chOff x="13323524" y="8410857"/>
            <a:chExt cx="1775134" cy="4602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3524" y="8410857"/>
              <a:ext cx="1775134" cy="460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771" y="1667925"/>
            <a:ext cx="16715379" cy="8148747"/>
            <a:chOff x="812771" y="1667925"/>
            <a:chExt cx="16715379" cy="81487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771" y="1667925"/>
              <a:ext cx="16715379" cy="814874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8477"/>
            <a:ext cx="10770762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Persona B - 고객여정지도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59847" y="5538849"/>
            <a:ext cx="447012" cy="406898"/>
            <a:chOff x="16459847" y="5538849"/>
            <a:chExt cx="447012" cy="4068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9847" y="5538849"/>
              <a:ext cx="447012" cy="4068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35117" y="2491899"/>
            <a:ext cx="382322" cy="385335"/>
            <a:chOff x="3135117" y="2491899"/>
            <a:chExt cx="382322" cy="385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5117" y="2491899"/>
              <a:ext cx="382322" cy="385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57177" y="3048338"/>
            <a:ext cx="339195" cy="428461"/>
            <a:chOff x="4957177" y="3048338"/>
            <a:chExt cx="339195" cy="4284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7177" y="3048338"/>
              <a:ext cx="339195" cy="428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94968" y="3713996"/>
            <a:ext cx="360758" cy="471588"/>
            <a:chOff x="6894968" y="3713996"/>
            <a:chExt cx="360758" cy="4715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4968" y="3713996"/>
              <a:ext cx="360758" cy="4715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84075" y="4073599"/>
            <a:ext cx="425448" cy="428461"/>
            <a:chOff x="8784075" y="4073599"/>
            <a:chExt cx="425448" cy="4284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4075" y="4073599"/>
              <a:ext cx="425448" cy="4284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16981" y="4429823"/>
            <a:ext cx="339195" cy="406898"/>
            <a:chOff x="10716981" y="4429823"/>
            <a:chExt cx="339195" cy="4068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16981" y="4429823"/>
              <a:ext cx="339195" cy="4068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84264" y="4559203"/>
            <a:ext cx="382322" cy="428461"/>
            <a:chOff x="12584264" y="4559203"/>
            <a:chExt cx="382322" cy="4284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4264" y="4559203"/>
              <a:ext cx="382322" cy="4284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46528" y="5142857"/>
            <a:ext cx="360758" cy="363771"/>
            <a:chOff x="14546528" y="5142857"/>
            <a:chExt cx="360758" cy="3637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6528" y="5142857"/>
              <a:ext cx="360758" cy="363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04-3 Sequence Model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2859" y="2391235"/>
            <a:ext cx="16239996" cy="10767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* 병원 과정의 주요 상황으로 세분화하였고, 이용자가 병원을 이용하는 과정에서 행하는 행동을 </a:t>
            </a:r>
          </a:p>
          <a:p>
            <a:pPr algn="ctr"/>
            <a:r>
              <a:rPr lang="en-US" sz="20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단계별로 분석하여 개인 시퀀스 모델을 작성하였습니다.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212423" y="3504871"/>
            <a:ext cx="5823706" cy="5479433"/>
            <a:chOff x="6212423" y="3504871"/>
            <a:chExt cx="5823706" cy="54794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2423" y="3504871"/>
              <a:ext cx="5823706" cy="547943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577236" y="4716230"/>
            <a:ext cx="1661784" cy="391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9E9E9E"/>
                </a:solidFill>
                <a:latin typeface="S-Core Dream 7 ExtraBold" pitchFamily="34" charset="0"/>
                <a:cs typeface="S-Core Dream 7 ExtraBold" pitchFamily="34" charset="0"/>
              </a:rPr>
              <a:t>병원 방문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471006" y="4909523"/>
            <a:ext cx="1874253" cy="1212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우울 증상을 인지하고 치료를 위해 병원에 방문하는 과정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489706" y="5824383"/>
            <a:ext cx="3269135" cy="8549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ACACAC"/>
                </a:solidFill>
                <a:latin typeface="S-Core Dream 7 ExtraBold" pitchFamily="34" charset="0"/>
                <a:cs typeface="S-Core Dream 7 ExtraBold" pitchFamily="34" charset="0"/>
              </a:rPr>
              <a:t>병원 과정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6499482" y="7228520"/>
            <a:ext cx="2198024" cy="564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약처방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9577091" y="7251848"/>
            <a:ext cx="2198024" cy="5178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치료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499482" y="4761420"/>
            <a:ext cx="2198024" cy="5178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병원방문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9964565" y="4764520"/>
            <a:ext cx="1496539" cy="5178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치료대기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554788" y="6850725"/>
            <a:ext cx="1661784" cy="391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9E9E9E"/>
                </a:solidFill>
                <a:latin typeface="S-Core Dream 7 ExtraBold" pitchFamily="34" charset="0"/>
                <a:cs typeface="S-Core Dream 7 ExtraBold" pitchFamily="34" charset="0"/>
              </a:rPr>
              <a:t>약처방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4448558" y="7167402"/>
            <a:ext cx="1874253" cy="6228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진단 후 약을 처방받는 과정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2069131" y="4887658"/>
            <a:ext cx="1661784" cy="391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9E9E9E"/>
                </a:solidFill>
                <a:latin typeface="S-Core Dream 7 ExtraBold" pitchFamily="34" charset="0"/>
                <a:cs typeface="S-Core Dream 7 ExtraBold" pitchFamily="34" charset="0"/>
              </a:rPr>
              <a:t>치료대기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1962863" y="5204338"/>
            <a:ext cx="1874253" cy="6228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치료를 받기 전 </a:t>
            </a:r>
          </a:p>
          <a:p>
            <a:pPr algn="ctr"/>
            <a:r>
              <a:rPr lang="en-US" sz="13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기다리는 과정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2069131" y="6850725"/>
            <a:ext cx="1661784" cy="391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kern="0" spc="-100" dirty="0">
                <a:solidFill>
                  <a:srgbClr val="9E9E9E"/>
                </a:solidFill>
                <a:latin typeface="S-Core Dream 7 ExtraBold" pitchFamily="34" charset="0"/>
                <a:cs typeface="S-Core Dream 7 ExtraBold" pitchFamily="34" charset="0"/>
              </a:rPr>
              <a:t>치료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1962863" y="7167404"/>
            <a:ext cx="1874253" cy="6228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의사에게 진단을 받는 과정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04-3 Sequence Model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497518" y="845895"/>
            <a:ext cx="11756201" cy="779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* 병원 과정의 주요 상황으로 세분화하였고, 이용자가 병원을 이용하는 과정에서 행하는 행동을 </a:t>
            </a:r>
          </a:p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단계별로 분석하여 개인 시퀀스 모델을 작성하였습니다.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72171" y="2010991"/>
            <a:ext cx="5931933" cy="7688943"/>
            <a:chOff x="572171" y="2010991"/>
            <a:chExt cx="5931933" cy="76889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8723" y="2010991"/>
              <a:ext cx="3590254" cy="678840"/>
              <a:chOff x="1118723" y="2010991"/>
              <a:chExt cx="3590254" cy="67884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8723" y="2010991"/>
                <a:ext cx="3590254" cy="678840"/>
              </a:xfrm>
              <a:prstGeom prst="rect">
                <a:avLst/>
              </a:prstGeom>
            </p:spPr>
          </p:pic>
        </p:grpSp>
        <p:sp>
          <p:nvSpPr>
            <p:cNvPr id="11" name="Object 11"/>
            <p:cNvSpPr txBox="1"/>
            <p:nvPr/>
          </p:nvSpPr>
          <p:spPr>
            <a:xfrm>
              <a:off x="1118723" y="2914132"/>
              <a:ext cx="5385381" cy="6548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 : 우울증을 치료하기 위해 병원으로 이동한다.</a:t>
              </a:r>
            </a:p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Trigger : 우울증이 심각해 졌다.</a:t>
              </a:r>
              <a:endParaRPr lang="en-US" dirty="0"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1581732" y="2119650"/>
              <a:ext cx="2664235" cy="685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1. 병원 방문</a:t>
              </a:r>
              <a:endParaRPr lang="en-US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118723" y="3611548"/>
              <a:ext cx="3590254" cy="547371"/>
              <a:chOff x="1118723" y="3611548"/>
              <a:chExt cx="3590254" cy="5473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8723" y="361154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1214474" y="3736171"/>
              <a:ext cx="3474943" cy="4471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우울증이 심각해 진다.</a:t>
              </a:r>
              <a:endParaRPr lang="en-US"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118723" y="4253456"/>
              <a:ext cx="3568614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받는 것을 결심한다.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우울증인지 인지하지 못 했다가 최근 에서야 내 상태를 알게 되었다.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1118723" y="4927231"/>
              <a:ext cx="3590254" cy="547371"/>
              <a:chOff x="1118723" y="4927231"/>
              <a:chExt cx="3590254" cy="5473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8723" y="4927231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765433" y="5051853"/>
              <a:ext cx="4373024" cy="4471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괜찮은 병원을 알아본다.</a:t>
              </a:r>
              <a:endParaRPr lang="en-US" dirty="0"/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118723" y="5569141"/>
              <a:ext cx="3606080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괜찮은 병원을 찾기 위해 인터넷에 찾아본다.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병원별로 의사 별 후기를 제공하지 않는다.</a:t>
              </a:r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 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1118723" y="6228897"/>
              <a:ext cx="3590254" cy="547371"/>
              <a:chOff x="1118723" y="6228897"/>
              <a:chExt cx="3590254" cy="5473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8723" y="6228897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610266" y="6353519"/>
              <a:ext cx="4683359" cy="4471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병원 방문을 위해 예약을 알아본다.</a:t>
              </a:r>
              <a:endParaRPr lang="en-US" dirty="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1118722" y="6870808"/>
              <a:ext cx="3739715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예약을 하기 위해 인터넷에 찾아본다.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병원 예약 전용 사이트가 없어 여러 포털을 찾다 보니 시간이 오래 걸린다. 결국 예약하지 못 한다.</a:t>
              </a:r>
              <a:endParaRPr lang="en-US" dirty="0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1118723" y="7747649"/>
              <a:ext cx="3590254" cy="547371"/>
              <a:chOff x="1118723" y="7747649"/>
              <a:chExt cx="3590254" cy="54737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8723" y="7747649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572171" y="7858939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병원 방문을 위해 집을 나선다.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1118723" y="8372828"/>
              <a:ext cx="3590254" cy="547371"/>
              <a:chOff x="1118723" y="8372828"/>
              <a:chExt cx="3590254" cy="5473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8723" y="837282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35" name="Object 35"/>
            <p:cNvSpPr txBox="1"/>
            <p:nvPr/>
          </p:nvSpPr>
          <p:spPr>
            <a:xfrm>
              <a:off x="610266" y="8484117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병원 입구로 들어간다.</a:t>
              </a:r>
              <a:endParaRPr lang="en-US" dirty="0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118723" y="9007437"/>
              <a:ext cx="3584548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받기 위해 병원으로 이동한다.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정신의학과에 방문하는 자신을 누가 볼까 봐 주변의 시선을 의식한다.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5249823" y="2010991"/>
            <a:ext cx="3611822" cy="4838254"/>
            <a:chOff x="5249823" y="2010991"/>
            <a:chExt cx="3611822" cy="483825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271391" y="2010991"/>
              <a:ext cx="3590254" cy="678840"/>
              <a:chOff x="5271391" y="2010991"/>
              <a:chExt cx="3590254" cy="67884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71391" y="2010991"/>
                <a:ext cx="3590254" cy="678840"/>
              </a:xfrm>
              <a:prstGeom prst="rect">
                <a:avLst/>
              </a:prstGeom>
            </p:spPr>
          </p:pic>
        </p:grpSp>
        <p:sp>
          <p:nvSpPr>
            <p:cNvPr id="42" name="Object 42"/>
            <p:cNvSpPr txBox="1"/>
            <p:nvPr/>
          </p:nvSpPr>
          <p:spPr>
            <a:xfrm>
              <a:off x="5271387" y="2914132"/>
              <a:ext cx="5385381" cy="7023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 : 대기실에서 치료를 대기한다.</a:t>
              </a:r>
            </a:p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Trigger : 우울증을 치료 하고싶다.</a:t>
              </a:r>
              <a:endParaRPr lang="en-US" dirty="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5734405" y="2119646"/>
              <a:ext cx="2664235" cy="685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2. 치료대기</a:t>
              </a:r>
              <a:endParaRPr lang="en-US" dirty="0"/>
            </a:p>
          </p:txBody>
        </p:sp>
        <p:grpSp>
          <p:nvGrpSpPr>
            <p:cNvPr id="1011" name="그룹 1011"/>
            <p:cNvGrpSpPr/>
            <p:nvPr/>
          </p:nvGrpSpPr>
          <p:grpSpPr>
            <a:xfrm>
              <a:off x="5249823" y="3611548"/>
              <a:ext cx="3590254" cy="547371"/>
              <a:chOff x="5249823" y="3611548"/>
              <a:chExt cx="3590254" cy="54737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249823" y="361154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47" name="Object 47"/>
            <p:cNvSpPr txBox="1"/>
            <p:nvPr/>
          </p:nvSpPr>
          <p:spPr>
            <a:xfrm>
              <a:off x="5307479" y="3722838"/>
              <a:ext cx="3474943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병원에 입장한다.</a:t>
              </a:r>
              <a:endParaRPr lang="en-US" dirty="0"/>
            </a:p>
          </p:txBody>
        </p:sp>
        <p:grpSp>
          <p:nvGrpSpPr>
            <p:cNvPr id="1012" name="그룹 1012"/>
            <p:cNvGrpSpPr/>
            <p:nvPr/>
          </p:nvGrpSpPr>
          <p:grpSpPr>
            <a:xfrm>
              <a:off x="5249823" y="4281478"/>
              <a:ext cx="3590254" cy="547371"/>
              <a:chOff x="5249823" y="4281478"/>
              <a:chExt cx="3590254" cy="54737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249823" y="428147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51" name="Object 51"/>
            <p:cNvSpPr txBox="1"/>
            <p:nvPr/>
          </p:nvSpPr>
          <p:spPr>
            <a:xfrm>
              <a:off x="4858438" y="4392767"/>
              <a:ext cx="4373024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증상을 종이에 적는다.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5249823" y="4951407"/>
              <a:ext cx="5328238" cy="7023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받기 위해 개인정보 및 증상을 적는다.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항목이 많아서 시간이 오래 걸린다.</a:t>
              </a:r>
              <a:endParaRPr lang="en-US" dirty="0"/>
            </a:p>
          </p:txBody>
        </p:sp>
        <p:grpSp>
          <p:nvGrpSpPr>
            <p:cNvPr id="1013" name="그룹 1013"/>
            <p:cNvGrpSpPr/>
            <p:nvPr/>
          </p:nvGrpSpPr>
          <p:grpSpPr>
            <a:xfrm>
              <a:off x="5249823" y="5542198"/>
              <a:ext cx="3590254" cy="547371"/>
              <a:chOff x="5249823" y="5542198"/>
              <a:chExt cx="3590254" cy="54737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249823" y="554219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56" name="Object 56"/>
            <p:cNvSpPr txBox="1"/>
            <p:nvPr/>
          </p:nvSpPr>
          <p:spPr>
            <a:xfrm>
              <a:off x="4703271" y="5666820"/>
              <a:ext cx="4683359" cy="4471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대기한다.</a:t>
              </a:r>
              <a:endParaRPr lang="en-US" dirty="0"/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5249823" y="6212127"/>
              <a:ext cx="5342857" cy="9556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받기 위해 대기한다.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사람이 많아서 오랜 시간 동안 대기한다.</a:t>
              </a:r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 </a:t>
              </a:r>
              <a:endParaRPr lang="en-US" dirty="0"/>
            </a:p>
          </p:txBody>
        </p:sp>
      </p:grpSp>
      <p:grpSp>
        <p:nvGrpSpPr>
          <p:cNvPr id="1014" name="그룹 1014"/>
          <p:cNvGrpSpPr/>
          <p:nvPr/>
        </p:nvGrpSpPr>
        <p:grpSpPr>
          <a:xfrm>
            <a:off x="8855903" y="2010991"/>
            <a:ext cx="5953531" cy="6143424"/>
            <a:chOff x="8855903" y="2010991"/>
            <a:chExt cx="5953531" cy="614342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424061" y="2010991"/>
              <a:ext cx="3590254" cy="678840"/>
              <a:chOff x="9424061" y="2010991"/>
              <a:chExt cx="3590254" cy="67884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24061" y="2010991"/>
                <a:ext cx="3590254" cy="678840"/>
              </a:xfrm>
              <a:prstGeom prst="rect">
                <a:avLst/>
              </a:prstGeom>
            </p:spPr>
          </p:pic>
        </p:grpSp>
        <p:sp>
          <p:nvSpPr>
            <p:cNvPr id="63" name="Object 63"/>
            <p:cNvSpPr txBox="1"/>
            <p:nvPr/>
          </p:nvSpPr>
          <p:spPr>
            <a:xfrm>
              <a:off x="9424053" y="2914132"/>
              <a:ext cx="5385381" cy="7023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 : 의사에게 처방을 받는다.</a:t>
              </a:r>
            </a:p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Trigger : 우울증을 치료하고 싶다.</a:t>
              </a:r>
              <a:endParaRPr lang="en-US" dirty="0"/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9887090" y="2119646"/>
              <a:ext cx="2664235" cy="685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3. 치료</a:t>
              </a:r>
              <a:endParaRPr lang="en-US" dirty="0"/>
            </a:p>
          </p:txBody>
        </p:sp>
        <p:grpSp>
          <p:nvGrpSpPr>
            <p:cNvPr id="1016" name="그룹 1016"/>
            <p:cNvGrpSpPr/>
            <p:nvPr/>
          </p:nvGrpSpPr>
          <p:grpSpPr>
            <a:xfrm>
              <a:off x="9402493" y="3611548"/>
              <a:ext cx="3590254" cy="547371"/>
              <a:chOff x="9402493" y="3611548"/>
              <a:chExt cx="3590254" cy="54737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02493" y="361154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68" name="Object 68"/>
            <p:cNvSpPr txBox="1"/>
            <p:nvPr/>
          </p:nvSpPr>
          <p:spPr>
            <a:xfrm>
              <a:off x="9460163" y="3722837"/>
              <a:ext cx="3474943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진찰실로 입장한다.</a:t>
              </a:r>
              <a:endParaRPr lang="en-US" dirty="0"/>
            </a:p>
          </p:txBody>
        </p:sp>
        <p:grpSp>
          <p:nvGrpSpPr>
            <p:cNvPr id="1017" name="그룹 1017"/>
            <p:cNvGrpSpPr/>
            <p:nvPr/>
          </p:nvGrpSpPr>
          <p:grpSpPr>
            <a:xfrm>
              <a:off x="9402493" y="4281478"/>
              <a:ext cx="3590254" cy="547371"/>
              <a:chOff x="9402493" y="4281478"/>
              <a:chExt cx="3590254" cy="547371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02493" y="428147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72" name="Object 72"/>
            <p:cNvSpPr txBox="1"/>
            <p:nvPr/>
          </p:nvSpPr>
          <p:spPr>
            <a:xfrm>
              <a:off x="9011149" y="4392770"/>
              <a:ext cx="4373024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증상을 말씀드린다.</a:t>
              </a:r>
              <a:endParaRPr lang="en-US" dirty="0"/>
            </a:p>
          </p:txBody>
        </p:sp>
        <p:sp>
          <p:nvSpPr>
            <p:cNvPr id="73" name="Object 73"/>
            <p:cNvSpPr txBox="1"/>
            <p:nvPr/>
          </p:nvSpPr>
          <p:spPr>
            <a:xfrm>
              <a:off x="9402491" y="4951408"/>
              <a:ext cx="360611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받기 위해 최근 증상과 상황을 말씀드린다.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나도 내가 왜 우울한지 명확하게 알지 못 한다.</a:t>
              </a:r>
              <a:endParaRPr lang="en-US" dirty="0"/>
            </a:p>
          </p:txBody>
        </p:sp>
        <p:grpSp>
          <p:nvGrpSpPr>
            <p:cNvPr id="1018" name="그룹 1018"/>
            <p:cNvGrpSpPr/>
            <p:nvPr/>
          </p:nvGrpSpPr>
          <p:grpSpPr>
            <a:xfrm>
              <a:off x="9402493" y="5914088"/>
              <a:ext cx="3590254" cy="547371"/>
              <a:chOff x="9402493" y="5914088"/>
              <a:chExt cx="3590254" cy="547371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02493" y="591408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77" name="Object 77"/>
            <p:cNvSpPr txBox="1"/>
            <p:nvPr/>
          </p:nvSpPr>
          <p:spPr>
            <a:xfrm>
              <a:off x="8855903" y="6038708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진찰을 받는다.</a:t>
              </a:r>
              <a:endParaRPr lang="en-US" dirty="0"/>
            </a:p>
          </p:txBody>
        </p:sp>
        <p:sp>
          <p:nvSpPr>
            <p:cNvPr id="78" name="Object 78"/>
            <p:cNvSpPr txBox="1"/>
            <p:nvPr/>
          </p:nvSpPr>
          <p:spPr>
            <a:xfrm>
              <a:off x="9402492" y="6584018"/>
              <a:ext cx="3761356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받기 위해 최근 증상과 상황을 말씀드린다.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본인도 우울의 이유를 몰라 의사선생님께서도 명확한 진단을 내리지 못 한다.</a:t>
              </a:r>
              <a:endParaRPr lang="en-US" dirty="0"/>
            </a:p>
          </p:txBody>
        </p:sp>
        <p:grpSp>
          <p:nvGrpSpPr>
            <p:cNvPr id="1019" name="그룹 1019"/>
            <p:cNvGrpSpPr/>
            <p:nvPr/>
          </p:nvGrpSpPr>
          <p:grpSpPr>
            <a:xfrm>
              <a:off x="9424061" y="7542607"/>
              <a:ext cx="3590254" cy="547371"/>
              <a:chOff x="9424061" y="7542607"/>
              <a:chExt cx="3590254" cy="547371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24061" y="7542607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82" name="Object 82"/>
            <p:cNvSpPr txBox="1"/>
            <p:nvPr/>
          </p:nvSpPr>
          <p:spPr>
            <a:xfrm>
              <a:off x="8877427" y="7667227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처방전을 받는다.</a:t>
              </a:r>
              <a:endParaRPr lang="en-US" dirty="0"/>
            </a:p>
          </p:txBody>
        </p:sp>
      </p:grpSp>
      <p:grpSp>
        <p:nvGrpSpPr>
          <p:cNvPr id="1020" name="그룹 1020"/>
          <p:cNvGrpSpPr/>
          <p:nvPr/>
        </p:nvGrpSpPr>
        <p:grpSpPr>
          <a:xfrm>
            <a:off x="13555161" y="2010991"/>
            <a:ext cx="3611830" cy="4679573"/>
            <a:chOff x="13555161" y="2010991"/>
            <a:chExt cx="3611830" cy="467957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3576737" y="2010991"/>
              <a:ext cx="3590254" cy="678840"/>
              <a:chOff x="13576737" y="2010991"/>
              <a:chExt cx="3590254" cy="678840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576737" y="2010991"/>
                <a:ext cx="3590254" cy="678840"/>
              </a:xfrm>
              <a:prstGeom prst="rect">
                <a:avLst/>
              </a:prstGeom>
            </p:spPr>
          </p:pic>
        </p:grpSp>
        <p:sp>
          <p:nvSpPr>
            <p:cNvPr id="88" name="Object 88"/>
            <p:cNvSpPr txBox="1"/>
            <p:nvPr/>
          </p:nvSpPr>
          <p:spPr>
            <a:xfrm>
              <a:off x="13576685" y="2914132"/>
              <a:ext cx="5385381" cy="7023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 : 약국에서 약을 처방 받는다.</a:t>
              </a:r>
            </a:p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Trigger : 약을 처방 받고 싶다.</a:t>
              </a:r>
              <a:endParaRPr lang="en-US" dirty="0"/>
            </a:p>
          </p:txBody>
        </p:sp>
        <p:sp>
          <p:nvSpPr>
            <p:cNvPr id="89" name="Object 89"/>
            <p:cNvSpPr txBox="1"/>
            <p:nvPr/>
          </p:nvSpPr>
          <p:spPr>
            <a:xfrm>
              <a:off x="14039789" y="2119646"/>
              <a:ext cx="2664235" cy="685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4. 약 처방</a:t>
              </a:r>
              <a:endParaRPr lang="en-US" dirty="0"/>
            </a:p>
          </p:txBody>
        </p:sp>
        <p:grpSp>
          <p:nvGrpSpPr>
            <p:cNvPr id="1022" name="그룹 1022"/>
            <p:cNvGrpSpPr/>
            <p:nvPr/>
          </p:nvGrpSpPr>
          <p:grpSpPr>
            <a:xfrm>
              <a:off x="13555161" y="3611548"/>
              <a:ext cx="3590254" cy="547371"/>
              <a:chOff x="13555161" y="3611548"/>
              <a:chExt cx="3590254" cy="547371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55161" y="361154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93" name="Object 93"/>
            <p:cNvSpPr txBox="1"/>
            <p:nvPr/>
          </p:nvSpPr>
          <p:spPr>
            <a:xfrm>
              <a:off x="13612861" y="3722837"/>
              <a:ext cx="3474943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약국에 입장한다.</a:t>
              </a:r>
              <a:endParaRPr lang="en-US" dirty="0"/>
            </a:p>
          </p:txBody>
        </p:sp>
        <p:grpSp>
          <p:nvGrpSpPr>
            <p:cNvPr id="1023" name="그룹 1023"/>
            <p:cNvGrpSpPr/>
            <p:nvPr/>
          </p:nvGrpSpPr>
          <p:grpSpPr>
            <a:xfrm>
              <a:off x="13555161" y="4281478"/>
              <a:ext cx="3590254" cy="547371"/>
              <a:chOff x="13555161" y="4281478"/>
              <a:chExt cx="3590254" cy="547371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55161" y="428147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97" name="Object 97"/>
            <p:cNvSpPr txBox="1"/>
            <p:nvPr/>
          </p:nvSpPr>
          <p:spPr>
            <a:xfrm>
              <a:off x="13163848" y="4392770"/>
              <a:ext cx="4373024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처방전을 드린다.</a:t>
              </a:r>
              <a:endParaRPr lang="en-US" dirty="0"/>
            </a:p>
          </p:txBody>
        </p:sp>
        <p:sp>
          <p:nvSpPr>
            <p:cNvPr id="98" name="Object 98"/>
            <p:cNvSpPr txBox="1"/>
            <p:nvPr/>
          </p:nvSpPr>
          <p:spPr>
            <a:xfrm>
              <a:off x="13555161" y="4951408"/>
              <a:ext cx="5328238" cy="7023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약처방을 받기 위해 처방전을 전달한다.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괜히 주변의 시선을 의식한다.</a:t>
              </a:r>
              <a:endParaRPr lang="en-US" dirty="0"/>
            </a:p>
          </p:txBody>
        </p:sp>
        <p:grpSp>
          <p:nvGrpSpPr>
            <p:cNvPr id="1024" name="그룹 1024"/>
            <p:cNvGrpSpPr/>
            <p:nvPr/>
          </p:nvGrpSpPr>
          <p:grpSpPr>
            <a:xfrm>
              <a:off x="13555161" y="5495041"/>
              <a:ext cx="3590254" cy="547371"/>
              <a:chOff x="13555161" y="5495041"/>
              <a:chExt cx="3590254" cy="547371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55161" y="5495041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102" name="Object 102"/>
            <p:cNvSpPr txBox="1"/>
            <p:nvPr/>
          </p:nvSpPr>
          <p:spPr>
            <a:xfrm>
              <a:off x="13008601" y="5619656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약을 받는다.</a:t>
              </a:r>
              <a:endParaRPr lang="en-US" dirty="0"/>
            </a:p>
          </p:txBody>
        </p:sp>
        <p:grpSp>
          <p:nvGrpSpPr>
            <p:cNvPr id="1025" name="그룹 1025"/>
            <p:cNvGrpSpPr/>
            <p:nvPr/>
          </p:nvGrpSpPr>
          <p:grpSpPr>
            <a:xfrm>
              <a:off x="13555161" y="6143193"/>
              <a:ext cx="3590254" cy="547371"/>
              <a:chOff x="13555161" y="6143193"/>
              <a:chExt cx="3590254" cy="547371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55161" y="6143193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106" name="Object 106"/>
            <p:cNvSpPr txBox="1"/>
            <p:nvPr/>
          </p:nvSpPr>
          <p:spPr>
            <a:xfrm>
              <a:off x="13030125" y="6267813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약국에서 나온다.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7518" y="845895"/>
            <a:ext cx="11756201" cy="779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* 병원 과정의 주요 상황으로 세분화하였고, 이용자가 병원을 이용하는 과정에서 행하는 행동을 </a:t>
            </a:r>
          </a:p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단계별로 분석하여 개인 시퀀스 모델을 작성하였습니다. 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04-3 Sequence Model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411429"/>
            <a:chOff x="0" y="0"/>
            <a:chExt cx="18285714" cy="1041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41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121" y="1655706"/>
            <a:ext cx="4801473" cy="8353783"/>
            <a:chOff x="6742121" y="1655706"/>
            <a:chExt cx="4801473" cy="83537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2121" y="1655706"/>
              <a:ext cx="4801473" cy="83537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01178" y="1989428"/>
            <a:ext cx="5931933" cy="7688942"/>
            <a:chOff x="6801178" y="1989428"/>
            <a:chExt cx="5931933" cy="768894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47730" y="1989428"/>
              <a:ext cx="3590254" cy="678840"/>
              <a:chOff x="7347730" y="1989428"/>
              <a:chExt cx="3590254" cy="6788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47730" y="1989428"/>
                <a:ext cx="3590254" cy="678840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7347730" y="2892569"/>
              <a:ext cx="5385381" cy="6548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 : 우울증을 치료하기 위해 병원으로 이동한다.</a:t>
              </a:r>
            </a:p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Trigger : 우울증이 심각해 졌다.</a:t>
              </a:r>
              <a:endParaRPr lang="en-US" dirty="0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810739" y="2098087"/>
              <a:ext cx="2664235" cy="685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1. 병원 방문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7347730" y="3589985"/>
              <a:ext cx="3590254" cy="547371"/>
              <a:chOff x="7347730" y="3589985"/>
              <a:chExt cx="3590254" cy="5473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47730" y="3589985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22" name="Object 22"/>
            <p:cNvSpPr txBox="1"/>
            <p:nvPr/>
          </p:nvSpPr>
          <p:spPr>
            <a:xfrm>
              <a:off x="7443481" y="3714607"/>
              <a:ext cx="3474943" cy="4471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우울증이 심각해 진다.</a:t>
              </a:r>
              <a:endParaRPr lang="en-US" dirty="0"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7347730" y="4231892"/>
              <a:ext cx="3590254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받는 것을 결심한다.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우울증인지 인지하지 못 했다가 최근 에서야 내 상태를 알게 되었다.</a:t>
              </a:r>
              <a:endParaRPr lang="en-US" dirty="0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7347730" y="4905667"/>
              <a:ext cx="3590254" cy="547371"/>
              <a:chOff x="7347730" y="4905667"/>
              <a:chExt cx="3590254" cy="54737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47730" y="4905667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6994440" y="5030290"/>
              <a:ext cx="4373024" cy="4471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괜찮은 병원을 알아본다.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7347730" y="5547578"/>
              <a:ext cx="5328238" cy="10348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괜찮은 병원을 찾기 위해 인터넷에 찾아본다.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병원별로 의사 별 후기를 제공하지 않는다.</a:t>
              </a:r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 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7347730" y="6207333"/>
              <a:ext cx="3590254" cy="547371"/>
              <a:chOff x="7347730" y="6207333"/>
              <a:chExt cx="3590254" cy="54737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47730" y="6207333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6839273" y="6331956"/>
              <a:ext cx="4683359" cy="4471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병원 방문을 위해 예약을 알아본다.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7347730" y="6849245"/>
              <a:ext cx="3590254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예약을 하기 위해 인터넷에 찾아본다.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병원 예약 전용 사이트가 없어 여러 포털을 찾다 보니 시간이 오래 걸린다. 결국 예약하지 못 한다.</a:t>
              </a:r>
              <a:endParaRPr lang="en-US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7347730" y="7726086"/>
              <a:ext cx="3590254" cy="547371"/>
              <a:chOff x="7347730" y="7726086"/>
              <a:chExt cx="3590254" cy="54737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47730" y="7726086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6801178" y="7837375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병원 방문을 위해 집을 나선다.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7347730" y="8351264"/>
              <a:ext cx="3590254" cy="547371"/>
              <a:chOff x="7347730" y="8351264"/>
              <a:chExt cx="3590254" cy="54737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47730" y="8351264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41" name="Object 41"/>
            <p:cNvSpPr txBox="1"/>
            <p:nvPr/>
          </p:nvSpPr>
          <p:spPr>
            <a:xfrm>
              <a:off x="6839273" y="8462554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병원 입구로 들어간다.</a:t>
              </a:r>
              <a:endParaRPr lang="en-US" dirty="0"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7347730" y="8985873"/>
              <a:ext cx="3590254" cy="692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받기 위해 병원으로 이동한다.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정신의학과에 방문하는 자신을 누가 볼까 봐 주변의 시선을 의식한다.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7518" y="845895"/>
            <a:ext cx="11756201" cy="779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* 병원 과정의 주요 상황으로 세분화하였고, 이용자가 병원을 이용하는 과정에서 행하는 행동을 </a:t>
            </a:r>
          </a:p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단계별로 분석하여 개인 시퀀스 모델을 작성하였습니다. 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04-3 Sequence Model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411429"/>
            <a:chOff x="0" y="0"/>
            <a:chExt cx="18285714" cy="1041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41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121" y="1655706"/>
            <a:ext cx="4801473" cy="8353783"/>
            <a:chOff x="6742121" y="1655706"/>
            <a:chExt cx="4801473" cy="83537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2121" y="1655706"/>
              <a:ext cx="4801473" cy="83537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36946" y="2075681"/>
            <a:ext cx="3611822" cy="4838254"/>
            <a:chOff x="7336946" y="2075681"/>
            <a:chExt cx="3611822" cy="48382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58514" y="2075681"/>
              <a:ext cx="3590254" cy="678840"/>
              <a:chOff x="7358514" y="2075681"/>
              <a:chExt cx="3590254" cy="6788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58514" y="2075681"/>
                <a:ext cx="3590254" cy="678840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7358510" y="2978822"/>
              <a:ext cx="5385381" cy="7023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 : 대기실에서 치료를 대기한다.</a:t>
              </a:r>
            </a:p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Trigger : 우울증을 치료 하고싶다.</a:t>
              </a:r>
              <a:endParaRPr lang="en-US" dirty="0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821528" y="2184336"/>
              <a:ext cx="2664235" cy="685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2. 치료대기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7336946" y="3676238"/>
              <a:ext cx="3590254" cy="547371"/>
              <a:chOff x="7336946" y="3676238"/>
              <a:chExt cx="3590254" cy="5473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6946" y="367623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22" name="Object 22"/>
            <p:cNvSpPr txBox="1"/>
            <p:nvPr/>
          </p:nvSpPr>
          <p:spPr>
            <a:xfrm>
              <a:off x="7394602" y="3787528"/>
              <a:ext cx="3474943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병원에 입장한다.</a:t>
              </a:r>
              <a:endParaRPr lang="en-US" dirty="0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7336946" y="4346168"/>
              <a:ext cx="3590254" cy="547371"/>
              <a:chOff x="7336946" y="4346168"/>
              <a:chExt cx="3590254" cy="5473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6946" y="434616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6945561" y="4457457"/>
              <a:ext cx="4373024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증상을 종이에 적는다.</a:t>
              </a:r>
              <a:endParaRPr lang="en-US" dirty="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336946" y="5016097"/>
              <a:ext cx="5328238" cy="7023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받기 위해 개인정보 및 증상을 적는다.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항목이 많아서 시간이 오래 걸린다.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7336946" y="5606888"/>
              <a:ext cx="3590254" cy="547371"/>
              <a:chOff x="7336946" y="5606888"/>
              <a:chExt cx="3590254" cy="54737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6946" y="5606888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6790394" y="5731510"/>
              <a:ext cx="4683359" cy="4471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대기한다.</a:t>
              </a:r>
              <a:endParaRPr lang="en-US" dirty="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7336946" y="6276817"/>
              <a:ext cx="5342857" cy="9556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받기 위해 대기한다.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사람이 많아서 오랜 시간 동안 대기한다.</a:t>
              </a:r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 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7518" y="845895"/>
            <a:ext cx="11756201" cy="779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* 병원 과정의 주요 상황으로 세분화하였고, 이용자가 병원을 이용하는 과정에서 행하는 행동을 </a:t>
            </a:r>
          </a:p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단계별로 분석하여 개인 시퀀스 모델을 작성하였습니다. 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04-3 Sequence Model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411429"/>
            <a:chOff x="0" y="0"/>
            <a:chExt cx="18285714" cy="1041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41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121" y="1655706"/>
            <a:ext cx="4801473" cy="8353783"/>
            <a:chOff x="6742121" y="1655706"/>
            <a:chExt cx="4801473" cy="83537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2121" y="1655706"/>
              <a:ext cx="4801473" cy="83537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0357" y="2103364"/>
            <a:ext cx="5953531" cy="6143424"/>
            <a:chOff x="6790357" y="2103364"/>
            <a:chExt cx="5953531" cy="61434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58515" y="2103364"/>
              <a:ext cx="3590254" cy="678840"/>
              <a:chOff x="7358515" y="2103364"/>
              <a:chExt cx="3590254" cy="6788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58515" y="2103364"/>
                <a:ext cx="3590254" cy="678840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7358507" y="3006505"/>
              <a:ext cx="5385381" cy="7023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 : 의사에게 처방을 받는다.</a:t>
              </a:r>
            </a:p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Trigger : 우울증을 치료하고 싶다.</a:t>
              </a:r>
              <a:endParaRPr lang="en-US" dirty="0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821544" y="2212019"/>
              <a:ext cx="2664235" cy="685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3. 치료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7336947" y="3703921"/>
              <a:ext cx="3590254" cy="547371"/>
              <a:chOff x="7336947" y="3703921"/>
              <a:chExt cx="3590254" cy="5473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6947" y="3703921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22" name="Object 22"/>
            <p:cNvSpPr txBox="1"/>
            <p:nvPr/>
          </p:nvSpPr>
          <p:spPr>
            <a:xfrm>
              <a:off x="7394617" y="3815209"/>
              <a:ext cx="3474943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진찰실로 입장한다.</a:t>
              </a:r>
              <a:endParaRPr lang="en-US" dirty="0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7336947" y="4373850"/>
              <a:ext cx="3590254" cy="547371"/>
              <a:chOff x="7336947" y="4373850"/>
              <a:chExt cx="3590254" cy="5473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6947" y="4373850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6945603" y="4485143"/>
              <a:ext cx="4373024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증상을 말씀드린다.</a:t>
              </a:r>
              <a:endParaRPr lang="en-US" dirty="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336945" y="5043781"/>
              <a:ext cx="5328238" cy="13515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받기 위해 최근 증상과 상황을 말씀드린다.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나도 내가 왜 우울한지 명확하게 알지 못 한다.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7336947" y="6006461"/>
              <a:ext cx="3590254" cy="547371"/>
              <a:chOff x="7336947" y="6006461"/>
              <a:chExt cx="3590254" cy="54737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6947" y="6006461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6790357" y="6131081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진찰을 받는다.</a:t>
              </a:r>
              <a:endParaRPr lang="en-US" dirty="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7336946" y="6676390"/>
              <a:ext cx="3611824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치료를 받기 위해 최근 증상과 상황을 말씀드린다.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본인도 우울의 이유를 몰라 의사선생님께서도 명확한 진단을 내리지 못 한다.</a:t>
              </a:r>
              <a:endParaRPr lang="en-US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7358515" y="7634980"/>
              <a:ext cx="3590254" cy="547371"/>
              <a:chOff x="7358515" y="7634980"/>
              <a:chExt cx="3590254" cy="54737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58515" y="7634980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6811881" y="7759600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처방전을 받는다.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9292" y="4018350"/>
            <a:ext cx="5497948" cy="3089625"/>
            <a:chOff x="2549292" y="4018350"/>
            <a:chExt cx="5497948" cy="3089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9292" y="4018350"/>
              <a:ext cx="5497948" cy="308962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1198571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01-2 우울 위험군 비율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68867" y="2895263"/>
            <a:ext cx="3088196" cy="445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연령대별 우울 위험군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024259" y="2895263"/>
            <a:ext cx="4879347" cy="445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코로나 19 장기화 우울 위험군 비율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186343" y="8249939"/>
            <a:ext cx="11913029" cy="113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남녀 성비는 비슷하게 </a:t>
            </a:r>
          </a:p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20, 30대의 우울 위험군 비율이 다른 연령대 보다 유난히 높게 나타남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564994" y="3742228"/>
            <a:ext cx="6171429" cy="3370948"/>
            <a:chOff x="9564994" y="3742228"/>
            <a:chExt cx="6171429" cy="33709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4994" y="3742228"/>
              <a:ext cx="6171429" cy="33709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7518" y="845895"/>
            <a:ext cx="11756201" cy="779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* 병원 과정의 주요 상황으로 세분화하였고, 이용자가 병원을 이용하는 과정에서 행하는 행동을 </a:t>
            </a:r>
          </a:p>
          <a:p>
            <a:pPr algn="ctr"/>
            <a:r>
              <a:rPr lang="en-US" sz="1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단계별로 분석하여 개인 시퀀스 모델을 작성하였습니다. 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094514" y="793050"/>
            <a:ext cx="128164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04-3 Sequence Model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411429"/>
            <a:chOff x="0" y="0"/>
            <a:chExt cx="18285714" cy="1041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41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2121" y="1655706"/>
            <a:ext cx="4801473" cy="8353783"/>
            <a:chOff x="6742121" y="1655706"/>
            <a:chExt cx="4801473" cy="83537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2121" y="1655706"/>
              <a:ext cx="4801473" cy="83537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36942" y="2103364"/>
            <a:ext cx="3611830" cy="4679573"/>
            <a:chOff x="7336942" y="2103364"/>
            <a:chExt cx="3611830" cy="46795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58518" y="2103364"/>
              <a:ext cx="3590254" cy="678840"/>
              <a:chOff x="7358518" y="2103364"/>
              <a:chExt cx="3590254" cy="6788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58518" y="2103364"/>
                <a:ext cx="3590254" cy="678840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7358466" y="3006505"/>
              <a:ext cx="5385381" cy="7023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 : 약국에서 약을 처방 받는다.</a:t>
              </a:r>
            </a:p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Trigger : 약을 처방 받고 싶다.</a:t>
              </a:r>
              <a:endParaRPr lang="en-US" dirty="0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821569" y="2212019"/>
              <a:ext cx="2664235" cy="685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4. 약 처방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7336942" y="3703921"/>
              <a:ext cx="3590254" cy="547371"/>
              <a:chOff x="7336942" y="3703921"/>
              <a:chExt cx="3590254" cy="5473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6942" y="3703921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22" name="Object 22"/>
            <p:cNvSpPr txBox="1"/>
            <p:nvPr/>
          </p:nvSpPr>
          <p:spPr>
            <a:xfrm>
              <a:off x="7394642" y="3815209"/>
              <a:ext cx="3474943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약국에 입장한다.</a:t>
              </a:r>
              <a:endParaRPr lang="en-US" dirty="0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7336942" y="4373850"/>
              <a:ext cx="3590254" cy="547371"/>
              <a:chOff x="7336942" y="4373850"/>
              <a:chExt cx="3590254" cy="5473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6942" y="4373850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6945629" y="4485143"/>
              <a:ext cx="4373024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처방전을 드린다.</a:t>
              </a:r>
              <a:endParaRPr lang="en-US" dirty="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336942" y="5043781"/>
              <a:ext cx="5328238" cy="7023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Intent: 약처방을 받기 위해 처방전을 전달한다.</a:t>
              </a:r>
            </a:p>
            <a:p>
              <a:r>
                <a:rPr lang="en-US" sz="1300" kern="0" spc="-100" dirty="0">
                  <a:solidFill>
                    <a:srgbClr val="FC5230"/>
                  </a:solidFill>
                  <a:latin typeface="THELuxGoR" pitchFamily="34" charset="0"/>
                  <a:cs typeface="THELuxGoR" pitchFamily="34" charset="0"/>
                </a:rPr>
                <a:t>Breakdown: 괜히 주변의 시선을 의식한다.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7336942" y="5587413"/>
              <a:ext cx="3590254" cy="547371"/>
              <a:chOff x="7336942" y="5587413"/>
              <a:chExt cx="3590254" cy="54737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6942" y="5587413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6790382" y="5712028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약을 받는다.</a:t>
              </a:r>
              <a:endParaRPr lang="en-US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7336942" y="6235566"/>
              <a:ext cx="3590254" cy="547371"/>
              <a:chOff x="7336942" y="6235566"/>
              <a:chExt cx="3590254" cy="5473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6942" y="6235566"/>
                <a:ext cx="3590254" cy="547371"/>
              </a:xfrm>
              <a:prstGeom prst="rect">
                <a:avLst/>
              </a:prstGeom>
            </p:spPr>
          </p:pic>
        </p:grpSp>
        <p:sp>
          <p:nvSpPr>
            <p:cNvPr id="35" name="Object 35"/>
            <p:cNvSpPr txBox="1"/>
            <p:nvPr/>
          </p:nvSpPr>
          <p:spPr>
            <a:xfrm>
              <a:off x="6811906" y="6360186"/>
              <a:ext cx="4683359" cy="4871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595959"/>
                  </a:solidFill>
                  <a:latin typeface="THELuxGoM" pitchFamily="34" charset="0"/>
                  <a:cs typeface="THELuxGoM" pitchFamily="34" charset="0"/>
                </a:rPr>
                <a:t>약국에서 나온다.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794" y="602890"/>
            <a:ext cx="17124898" cy="9079934"/>
            <a:chOff x="737794" y="602890"/>
            <a:chExt cx="17124898" cy="90799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24655" y="-3937077"/>
              <a:ext cx="34249796" cy="181598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794" y="602890"/>
              <a:ext cx="17124898" cy="907993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49857" y="4025505"/>
            <a:ext cx="13457000" cy="1587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00" dirty="0">
                <a:solidFill>
                  <a:srgbClr val="333333"/>
                </a:solidFill>
                <a:latin typeface="THELuxGoEB" pitchFamily="34" charset="0"/>
                <a:cs typeface="THELuxGoEB" pitchFamily="34" charset="0"/>
              </a:rPr>
              <a:t>모두다(MODUDA)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49857" y="2462114"/>
            <a:ext cx="5439560" cy="633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F5B100"/>
                </a:solidFill>
                <a:latin typeface="THELuxGoB" pitchFamily="34" charset="0"/>
                <a:cs typeface="THELuxGoB" pitchFamily="34" charset="0"/>
              </a:rPr>
              <a:t>인터랙션 디자인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849857" y="3605971"/>
            <a:ext cx="10749981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우울증 솔루션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849857" y="6976712"/>
            <a:ext cx="12439643" cy="474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787878"/>
                </a:solidFill>
                <a:latin typeface="THELuxGoR" pitchFamily="34" charset="0"/>
                <a:cs typeface="THELuxGoR" pitchFamily="34" charset="0"/>
              </a:rPr>
              <a:t>팀원: 최고운, 최현준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143" y="1081042"/>
            <a:ext cx="4472864" cy="4240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777777"/>
                </a:solidFill>
                <a:latin typeface="Noto Sans CJK KR Bold" pitchFamily="34" charset="0"/>
                <a:cs typeface="Noto Sans CJK KR Bold" pitchFamily="34" charset="0"/>
              </a:rPr>
              <a:t>2022.12.16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59006" y="-218634"/>
            <a:ext cx="18728944" cy="11080745"/>
            <a:chOff x="-159006" y="-218634"/>
            <a:chExt cx="18728944" cy="110807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06" y="-218634"/>
              <a:ext cx="18728944" cy="110807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323244" y="4451457"/>
            <a:ext cx="13639220" cy="2074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5. Solution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313872"/>
            <a:ext cx="18728944" cy="11080745"/>
            <a:chOff x="-159006" y="-313872"/>
            <a:chExt cx="18728944" cy="110807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313872"/>
              <a:ext cx="18728944" cy="1108074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74633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THELuxGoB" pitchFamily="34" charset="0"/>
                <a:cs typeface="THELuxGoB" pitchFamily="34" charset="0"/>
              </a:rPr>
              <a:t>05-1 Story Board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545" y="1799461"/>
            <a:ext cx="4665828" cy="3161199"/>
            <a:chOff x="946545" y="1799461"/>
            <a:chExt cx="4665828" cy="31611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545" y="1799461"/>
              <a:ext cx="4665828" cy="3161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2808" y="1799461"/>
            <a:ext cx="4690689" cy="3138623"/>
            <a:chOff x="6782808" y="1799461"/>
            <a:chExt cx="4690689" cy="31386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2808" y="1799461"/>
              <a:ext cx="4690689" cy="31386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43905" y="1799461"/>
            <a:ext cx="4690689" cy="3138623"/>
            <a:chOff x="12643931" y="1799461"/>
            <a:chExt cx="4690689" cy="31386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3931" y="1799461"/>
              <a:ext cx="4690689" cy="31386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6545" y="5851869"/>
            <a:ext cx="4690718" cy="3121397"/>
            <a:chOff x="946545" y="5810422"/>
            <a:chExt cx="4690718" cy="31213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545" y="5810422"/>
              <a:ext cx="4690718" cy="31213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82808" y="5851869"/>
            <a:ext cx="4700634" cy="3127996"/>
            <a:chOff x="6782808" y="5810422"/>
            <a:chExt cx="4700634" cy="31279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2808" y="5810422"/>
              <a:ext cx="4700634" cy="31279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40609" y="5851869"/>
            <a:ext cx="4690689" cy="3121378"/>
            <a:chOff x="12640609" y="5810422"/>
            <a:chExt cx="4690689" cy="31213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40609" y="5810422"/>
              <a:ext cx="4690689" cy="312137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46545" y="5000000"/>
            <a:ext cx="4625675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1. 우울증으로 일상생활에 지장이 생겨 치료하고자 마음을 먹는다.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6782808" y="5000000"/>
            <a:ext cx="6938513" cy="4983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2. 주변 정신건강의학과가 어디있는지 확인한다.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2643905" y="5000000"/>
            <a:ext cx="6938513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3. 어떤 병원과 의사가 </a:t>
            </a:r>
            <a:r>
              <a:rPr lang="en-US" sz="1700" dirty="0" err="1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괜찮지</a:t>
            </a:r>
            <a:r>
              <a:rPr lang="en-US" sz="17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..?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91896" y="9021514"/>
            <a:ext cx="4645368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4.</a:t>
            </a:r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 직장과 거리상 가장 가까운 병원에 전화하여 예약을 한다. 하지만 직장 근무시간과 병원 진료 시간이 맞지도 않고 직장과 거리가 멀어서 </a:t>
            </a:r>
            <a:r>
              <a:rPr lang="en-US" sz="1600" dirty="0" err="1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예약하기</a:t>
            </a:r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힘들다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6782809" y="9021514"/>
            <a:ext cx="4700633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5. 병가를 쓰면 진료기록 제출을 해야해서 병원 예약 날짜에 반차를 신청한다. 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2640609" y="9021514"/>
            <a:ext cx="469068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6. 병원앞에서 다른 사람들이정신건강 의학과에 들어가는 나를 이상하게 생각할까 </a:t>
            </a:r>
            <a:r>
              <a:rPr lang="en-US" sz="1700" dirty="0" err="1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걱정된다</a:t>
            </a:r>
            <a:r>
              <a:rPr lang="en-US" sz="17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5199184" y="8319056"/>
            <a:ext cx="286568" cy="527049"/>
            <a:chOff x="5199184" y="8319056"/>
            <a:chExt cx="286568" cy="5270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9184" y="8319056"/>
              <a:ext cx="286568" cy="5270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04436" y="8319056"/>
            <a:ext cx="286568" cy="527049"/>
            <a:chOff x="11104436" y="8319056"/>
            <a:chExt cx="286568" cy="5270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04436" y="8319056"/>
              <a:ext cx="286568" cy="5270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983012" y="8304501"/>
            <a:ext cx="286568" cy="527049"/>
            <a:chOff x="16983012" y="8304501"/>
            <a:chExt cx="286568" cy="52704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83012" y="8304501"/>
              <a:ext cx="286568" cy="5270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971861" y="4338373"/>
            <a:ext cx="286568" cy="527049"/>
            <a:chOff x="16971861" y="4338373"/>
            <a:chExt cx="286568" cy="5270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71861" y="4338373"/>
              <a:ext cx="286568" cy="527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447205"/>
            <a:ext cx="18728944" cy="11080745"/>
            <a:chOff x="-159006" y="-447205"/>
            <a:chExt cx="18728944" cy="110807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447205"/>
              <a:ext cx="18728944" cy="110807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6545" y="1799461"/>
            <a:ext cx="4690689" cy="3138623"/>
            <a:chOff x="946545" y="1799461"/>
            <a:chExt cx="4690689" cy="31386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545" y="1799461"/>
              <a:ext cx="4690689" cy="3138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30019" y="1799461"/>
            <a:ext cx="4690689" cy="3138623"/>
            <a:chOff x="6830019" y="1799461"/>
            <a:chExt cx="4690689" cy="31386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0019" y="1799461"/>
              <a:ext cx="4690689" cy="3138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43931" y="1799461"/>
            <a:ext cx="4716604" cy="3138623"/>
            <a:chOff x="12643931" y="1799461"/>
            <a:chExt cx="4716604" cy="31386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3931" y="1799461"/>
              <a:ext cx="4716604" cy="31386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6545" y="5905500"/>
            <a:ext cx="4665828" cy="3104834"/>
            <a:chOff x="946545" y="5810422"/>
            <a:chExt cx="4665828" cy="31048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545" y="5810422"/>
              <a:ext cx="4665828" cy="31048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82808" y="5905500"/>
            <a:ext cx="4737900" cy="3152794"/>
            <a:chOff x="6782808" y="5810422"/>
            <a:chExt cx="4737900" cy="31527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2808" y="5810422"/>
              <a:ext cx="4737900" cy="3152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43931" y="5905500"/>
            <a:ext cx="4690689" cy="3121378"/>
            <a:chOff x="12643931" y="5810422"/>
            <a:chExt cx="4690689" cy="31213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3931" y="5810422"/>
              <a:ext cx="4690689" cy="312137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094514" y="793050"/>
            <a:ext cx="74633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THELuxGoB" pitchFamily="34" charset="0"/>
                <a:cs typeface="THELuxGoB" pitchFamily="34" charset="0"/>
              </a:rPr>
              <a:t>05-1 Story Board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86695" y="4971429"/>
            <a:ext cx="465053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7. 대기자는 많이 없지만 진료특성상 </a:t>
            </a:r>
            <a:r>
              <a:rPr lang="en-US" sz="1600" dirty="0" err="1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기본심리검사</a:t>
            </a:r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우울척도검사등</a:t>
            </a:r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 여러 검사로 인하여 진료시간이 길어지면서 회사에 늦게 도착할까 </a:t>
            </a:r>
            <a:r>
              <a:rPr lang="en-US" sz="1600" dirty="0" err="1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걱정된다</a:t>
            </a:r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.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6830019" y="4971429"/>
            <a:ext cx="469068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8. 막상 낯선 환경에서 처음보는 의사선생님을 직접 마주보고 나의 정신건강 상태와 일상생활에 대하여 이야기를 하는게 쉽지 </a:t>
            </a:r>
            <a:r>
              <a:rPr lang="en-US" sz="1600" dirty="0" err="1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않았다</a:t>
            </a:r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.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2643906" y="4971429"/>
            <a:ext cx="471660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9. 정신과 약은 의약분업이 면제돼서 직접 병원에서 처방 받을 수 있었던 점은 좋았지만 해당병원에 내원하지 않고 처방받을 수 있는 방법이 없어서 </a:t>
            </a:r>
            <a:r>
              <a:rPr lang="en-US" sz="1600" dirty="0" err="1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힘들었다</a:t>
            </a:r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.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46545" y="9084668"/>
            <a:ext cx="46658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10. 앞선 과정에서 여러 어려움을 격고난뒤 두번째 정신건강의학과 방문은 SNS에서 추천받은 어플을 이용해 보기로 결정했다.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6782809" y="9084668"/>
            <a:ext cx="473789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11. 어플에서 어떤 병원과 의사과 괜찮은지 리뷰를 통해 한 번에 확인 후 예약할 수 있었다.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2643906" y="9084668"/>
            <a:ext cx="471663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12. 비대면 진료를 통해 반차를 쓰지 않고도 잠시 시간을 내어 진료를 받을 수 있었고 야간진료를 하는 다른지역의 병원에서도 원격으로 시간과 장소에 구애받지 않고 진료를 받을 수 있었다.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5220747" y="4315796"/>
            <a:ext cx="286568" cy="527049"/>
            <a:chOff x="5220747" y="4315796"/>
            <a:chExt cx="286568" cy="5270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20747" y="4315796"/>
              <a:ext cx="286568" cy="5270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10265" y="4315796"/>
            <a:ext cx="286568" cy="527049"/>
            <a:chOff x="11110265" y="4315796"/>
            <a:chExt cx="286568" cy="5270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10265" y="4315796"/>
              <a:ext cx="286568" cy="5270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961449" y="4315796"/>
            <a:ext cx="286568" cy="527049"/>
            <a:chOff x="16961449" y="4315796"/>
            <a:chExt cx="286568" cy="52704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1449" y="4315796"/>
              <a:ext cx="286568" cy="527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447205"/>
            <a:ext cx="18728944" cy="11080745"/>
            <a:chOff x="-159006" y="-447205"/>
            <a:chExt cx="18728944" cy="110807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447205"/>
              <a:ext cx="18728944" cy="110807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6545" y="1799461"/>
            <a:ext cx="4690689" cy="3138623"/>
            <a:chOff x="946545" y="1799461"/>
            <a:chExt cx="4690689" cy="31386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545" y="1799461"/>
              <a:ext cx="4690689" cy="3138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30019" y="1799461"/>
            <a:ext cx="4665808" cy="3110539"/>
            <a:chOff x="6830019" y="1799461"/>
            <a:chExt cx="4665808" cy="3110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0019" y="1799461"/>
              <a:ext cx="4665808" cy="3110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43931" y="1799461"/>
            <a:ext cx="4716604" cy="3155963"/>
            <a:chOff x="12643931" y="1799461"/>
            <a:chExt cx="4716604" cy="3155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3931" y="1799461"/>
              <a:ext cx="4716604" cy="31559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3418" y="5810422"/>
            <a:ext cx="4748710" cy="3177446"/>
            <a:chOff x="903418" y="5810422"/>
            <a:chExt cx="4748710" cy="31774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418" y="5810422"/>
              <a:ext cx="4748710" cy="31774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82808" y="5795867"/>
            <a:ext cx="4737900" cy="3152794"/>
            <a:chOff x="6782808" y="5795867"/>
            <a:chExt cx="4737900" cy="31527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2808" y="5795867"/>
              <a:ext cx="4737900" cy="3152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43931" y="5788859"/>
            <a:ext cx="4716604" cy="3138623"/>
            <a:chOff x="12643931" y="5788859"/>
            <a:chExt cx="4716604" cy="31386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3931" y="5788859"/>
              <a:ext cx="4716604" cy="313862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094514" y="793050"/>
            <a:ext cx="746335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THELuxGoB" pitchFamily="34" charset="0"/>
                <a:cs typeface="THELuxGoB" pitchFamily="34" charset="0"/>
              </a:rPr>
              <a:t>05-1 Story Board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36471" y="4971429"/>
            <a:ext cx="470076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13. 감정 달력을 통해 매일 심리상태를 기록하면서 나의 정신 건강 상태를 체크할 수 있었다.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6830020" y="4971429"/>
            <a:ext cx="466580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14. 심리 테스트를 통해 내 심리 상태를 확인하고 치료가 필요한지 확인할 수 있었다.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2650767" y="4971429"/>
            <a:ext cx="471660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15. 미리 작성하여 저장해 놓은 테스트결과를 토대로 진료를 빠르게 받을 수 있었다.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903419" y="8989590"/>
            <a:ext cx="47487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16. 여러 검사들을 수기로 작성하는것이 아닌 어플로 간편하게 작성할 수 있어서 빠르고 간편하게 진행하고 전달 할 수 있었다.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6771999" y="8989590"/>
            <a:ext cx="47487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17. 비대면 진료로 화상통화는 물론이고 메시지나 전화로도 진료가 가능해서 의사선생님에게 나의 상태를 전달하는데 부담이 없었다.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2635875" y="8989590"/>
            <a:ext cx="473149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HELuxGoR_U" pitchFamily="34" charset="0"/>
                <a:cs typeface="THELuxGoR_U" pitchFamily="34" charset="0"/>
              </a:rPr>
              <a:t>18. 비대면 약처방 기능을 이용하면 집으로 처방약이 배달이 가능하여 퇴근하고 집에 도착했을때 바로 처방약을 복용할 수 있었다.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051C8728-84E6-F6E3-1558-1EBACFE4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944" y="3369580"/>
            <a:ext cx="12727825" cy="354655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94514" y="793050"/>
            <a:ext cx="7519976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05-2 Solution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603884" y="4517727"/>
            <a:ext cx="3759988" cy="1681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THELuxGoL_U" pitchFamily="34" charset="0"/>
                <a:cs typeface="THELuxGoL_U" pitchFamily="34" charset="0"/>
              </a:rPr>
              <a:t>Daily </a:t>
            </a:r>
          </a:p>
          <a:p>
            <a:pPr algn="ctr"/>
            <a:r>
              <a:rPr lang="en-US" sz="3400" dirty="0">
                <a:solidFill>
                  <a:srgbClr val="FFFFFF"/>
                </a:solidFill>
                <a:latin typeface="THELuxGoL_U" pitchFamily="34" charset="0"/>
                <a:cs typeface="THELuxGoL_U" pitchFamily="34" charset="0"/>
              </a:rPr>
              <a:t>정신건강 관리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258811" y="4517728"/>
            <a:ext cx="3759988" cy="18753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THELuxGoL_U" pitchFamily="34" charset="0"/>
                <a:cs typeface="THELuxGoL_U" pitchFamily="34" charset="0"/>
              </a:rPr>
              <a:t>스마트</a:t>
            </a:r>
          </a:p>
          <a:p>
            <a:pPr algn="ctr"/>
            <a:r>
              <a:rPr lang="en-US" sz="3400" dirty="0">
                <a:solidFill>
                  <a:srgbClr val="FFFFFF"/>
                </a:solidFill>
                <a:latin typeface="THELuxGoL_U" pitchFamily="34" charset="0"/>
                <a:cs typeface="THELuxGoL_U" pitchFamily="34" charset="0"/>
              </a:rPr>
              <a:t>진료 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1878716" y="4517728"/>
            <a:ext cx="3759988" cy="18753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THELuxGoL_U" pitchFamily="34" charset="0"/>
                <a:cs typeface="THELuxGoL_U" pitchFamily="34" charset="0"/>
              </a:rPr>
              <a:t>정신건강</a:t>
            </a:r>
          </a:p>
          <a:p>
            <a:pPr algn="ctr"/>
            <a:r>
              <a:rPr lang="en-US" sz="3400" dirty="0">
                <a:solidFill>
                  <a:srgbClr val="FFFFFF"/>
                </a:solidFill>
                <a:latin typeface="THELuxGoL_U" pitchFamily="34" charset="0"/>
                <a:cs typeface="THELuxGoL_U" pitchFamily="34" charset="0"/>
              </a:rPr>
              <a:t>인지 개선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그림 964">
            <a:extLst>
              <a:ext uri="{FF2B5EF4-FFF2-40B4-BE49-F238E27FC236}">
                <a16:creationId xmlns:a16="http://schemas.microsoft.com/office/drawing/2014/main" id="{6CD39633-5FEC-1DD3-3366-7DDFC401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49" y="1925590"/>
            <a:ext cx="15948956" cy="789994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05-2 Information Architecture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794" y="602890"/>
            <a:ext cx="17124898" cy="9079934"/>
            <a:chOff x="737794" y="602890"/>
            <a:chExt cx="17124898" cy="90799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24655" y="-3937077"/>
              <a:ext cx="34249796" cy="181598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794" y="602890"/>
              <a:ext cx="17124898" cy="907993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49857" y="4025505"/>
            <a:ext cx="13457000" cy="1587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00" dirty="0">
                <a:solidFill>
                  <a:srgbClr val="333333"/>
                </a:solidFill>
                <a:latin typeface="THELuxGoEB" pitchFamily="34" charset="0"/>
                <a:cs typeface="THELuxGoEB" pitchFamily="34" charset="0"/>
              </a:rPr>
              <a:t>모두다(MODUDA)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49857" y="2462114"/>
            <a:ext cx="5439560" cy="633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F5B100"/>
                </a:solidFill>
                <a:latin typeface="THELuxGoB" pitchFamily="34" charset="0"/>
                <a:cs typeface="THELuxGoB" pitchFamily="34" charset="0"/>
              </a:rPr>
              <a:t>인터랙션 디자인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849857" y="3605971"/>
            <a:ext cx="10749981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우울증 솔루션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849857" y="6976712"/>
            <a:ext cx="12439643" cy="474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787878"/>
                </a:solidFill>
                <a:latin typeface="THELuxGoR" pitchFamily="34" charset="0"/>
                <a:cs typeface="THELuxGoR" pitchFamily="34" charset="0"/>
              </a:rPr>
              <a:t>팀원: 최고운, 최현준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143" y="1081042"/>
            <a:ext cx="4472864" cy="4240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777777"/>
                </a:solidFill>
                <a:latin typeface="Noto Sans CJK KR Bold" pitchFamily="34" charset="0"/>
                <a:cs typeface="Noto Sans CJK KR Bold" pitchFamily="34" charset="0"/>
              </a:rPr>
              <a:t>2022.12.16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59006" y="-218634"/>
            <a:ext cx="18728944" cy="11080745"/>
            <a:chOff x="-159006" y="-218634"/>
            <a:chExt cx="18728944" cy="110807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06" y="-218634"/>
              <a:ext cx="18728944" cy="110807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323244" y="4451457"/>
            <a:ext cx="13639220" cy="2074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6. Prototype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06-1 Low-fi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6577" y="2063218"/>
            <a:ext cx="2372440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L_U" pitchFamily="34" charset="0"/>
                <a:cs typeface="THELuxGoL_U" pitchFamily="34" charset="0"/>
              </a:rPr>
              <a:t>시작화면1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83075-0AC0-7459-7B93-D3E78DDA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41" y="2654149"/>
            <a:ext cx="2802013" cy="607320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1B6ECB-1F8B-2D70-98BE-D7FD1E2AFA14}"/>
              </a:ext>
            </a:extLst>
          </p:cNvPr>
          <p:cNvGrpSpPr/>
          <p:nvPr/>
        </p:nvGrpSpPr>
        <p:grpSpPr>
          <a:xfrm>
            <a:off x="4301476" y="2063219"/>
            <a:ext cx="2801312" cy="6662609"/>
            <a:chOff x="4162672" y="2063219"/>
            <a:chExt cx="2801312" cy="6662609"/>
          </a:xfrm>
        </p:grpSpPr>
        <p:sp>
          <p:nvSpPr>
            <p:cNvPr id="10" name="Object 10"/>
            <p:cNvSpPr txBox="1"/>
            <p:nvPr/>
          </p:nvSpPr>
          <p:spPr>
            <a:xfrm>
              <a:off x="4377108" y="2063219"/>
              <a:ext cx="2372440" cy="5526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100" dirty="0">
                  <a:solidFill>
                    <a:srgbClr val="595959"/>
                  </a:solidFill>
                  <a:latin typeface="THELuxGoL_U" pitchFamily="34" charset="0"/>
                  <a:cs typeface="THELuxGoL_U" pitchFamily="34" charset="0"/>
                </a:rPr>
                <a:t>시작화면2</a:t>
              </a:r>
              <a:endParaRPr 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555A9D-8B6A-A6F7-E02E-00108E8D7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2672" y="2654148"/>
              <a:ext cx="2801312" cy="607168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2571C0-0B1B-E713-30AE-1B407077777D}"/>
              </a:ext>
            </a:extLst>
          </p:cNvPr>
          <p:cNvGrpSpPr/>
          <p:nvPr/>
        </p:nvGrpSpPr>
        <p:grpSpPr>
          <a:xfrm>
            <a:off x="7760811" y="2063219"/>
            <a:ext cx="2801310" cy="6662609"/>
            <a:chOff x="7603416" y="2063219"/>
            <a:chExt cx="2801310" cy="6662609"/>
          </a:xfrm>
        </p:grpSpPr>
        <p:sp>
          <p:nvSpPr>
            <p:cNvPr id="11" name="Object 11"/>
            <p:cNvSpPr txBox="1"/>
            <p:nvPr/>
          </p:nvSpPr>
          <p:spPr>
            <a:xfrm>
              <a:off x="7817851" y="2063219"/>
              <a:ext cx="2372440" cy="5526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100" dirty="0">
                  <a:solidFill>
                    <a:srgbClr val="595959"/>
                  </a:solidFill>
                  <a:latin typeface="THELuxGoL_U" pitchFamily="34" charset="0"/>
                  <a:cs typeface="THELuxGoL_U" pitchFamily="34" charset="0"/>
                </a:rPr>
                <a:t>시작화면3</a:t>
              </a:r>
              <a:endParaRPr 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2EF699-493D-6D35-F4A9-CAE21A021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3416" y="2654149"/>
              <a:ext cx="2801310" cy="607167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EA5603-E92A-BA35-6C4E-D6BF934D1042}"/>
              </a:ext>
            </a:extLst>
          </p:cNvPr>
          <p:cNvGrpSpPr/>
          <p:nvPr/>
        </p:nvGrpSpPr>
        <p:grpSpPr>
          <a:xfrm>
            <a:off x="14679475" y="2063219"/>
            <a:ext cx="2801312" cy="6662609"/>
            <a:chOff x="14679475" y="2063219"/>
            <a:chExt cx="2801312" cy="6662609"/>
          </a:xfrm>
        </p:grpSpPr>
        <p:sp>
          <p:nvSpPr>
            <p:cNvPr id="13" name="Object 13"/>
            <p:cNvSpPr txBox="1"/>
            <p:nvPr/>
          </p:nvSpPr>
          <p:spPr>
            <a:xfrm>
              <a:off x="14893911" y="2063219"/>
              <a:ext cx="2372440" cy="5526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100" dirty="0">
                  <a:solidFill>
                    <a:srgbClr val="595959"/>
                  </a:solidFill>
                  <a:latin typeface="THELuxGoL_U" pitchFamily="34" charset="0"/>
                  <a:cs typeface="THELuxGoL_U" pitchFamily="34" charset="0"/>
                </a:rPr>
                <a:t>공인인증</a:t>
              </a:r>
              <a:endParaRPr 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B5E500F-18BE-25D0-CA26-7E0EFE987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79475" y="2654148"/>
              <a:ext cx="2801312" cy="607168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0E717D-1C75-4694-0F0A-783938EB477D}"/>
              </a:ext>
            </a:extLst>
          </p:cNvPr>
          <p:cNvGrpSpPr/>
          <p:nvPr/>
        </p:nvGrpSpPr>
        <p:grpSpPr>
          <a:xfrm>
            <a:off x="11220144" y="2063219"/>
            <a:ext cx="2801310" cy="6645773"/>
            <a:chOff x="11044158" y="2063219"/>
            <a:chExt cx="2801310" cy="6645773"/>
          </a:xfrm>
        </p:grpSpPr>
        <p:sp>
          <p:nvSpPr>
            <p:cNvPr id="12" name="Object 12"/>
            <p:cNvSpPr txBox="1"/>
            <p:nvPr/>
          </p:nvSpPr>
          <p:spPr>
            <a:xfrm>
              <a:off x="11258593" y="2063219"/>
              <a:ext cx="2372440" cy="5526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100" dirty="0">
                  <a:solidFill>
                    <a:srgbClr val="595959"/>
                  </a:solidFill>
                  <a:latin typeface="THELuxGoL_U" pitchFamily="34" charset="0"/>
                  <a:cs typeface="THELuxGoL_U" pitchFamily="34" charset="0"/>
                </a:rPr>
                <a:t>로그인</a:t>
              </a:r>
              <a:endParaRPr 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6CB87AF-0E7B-E714-1E96-6A7EEB0A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44158" y="2637313"/>
              <a:ext cx="2801310" cy="607167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06-1 Low-fi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36308" y="2063219"/>
            <a:ext cx="2372440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L_U" pitchFamily="34" charset="0"/>
                <a:cs typeface="THELuxGoL_U" pitchFamily="34" charset="0"/>
              </a:rPr>
              <a:t>심리테스트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377079" y="2063219"/>
            <a:ext cx="2372440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L_U" pitchFamily="34" charset="0"/>
                <a:cs typeface="THELuxGoL_U" pitchFamily="34" charset="0"/>
              </a:rPr>
              <a:t>커뮤니티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817851" y="2063219"/>
            <a:ext cx="2372440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L_U" pitchFamily="34" charset="0"/>
                <a:cs typeface="THELuxGoL_U" pitchFamily="34" charset="0"/>
              </a:rPr>
              <a:t>병원페이지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258593" y="2063219"/>
            <a:ext cx="2372440" cy="602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L_U" pitchFamily="34" charset="0"/>
                <a:cs typeface="THELuxGoL_U" pitchFamily="34" charset="0"/>
              </a:rPr>
              <a:t>상담페이지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4699451" y="2063219"/>
            <a:ext cx="2372440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L_U" pitchFamily="34" charset="0"/>
                <a:cs typeface="THELuxGoL_U" pitchFamily="34" charset="0"/>
              </a:rPr>
              <a:t>상담화면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721D35-56BF-2824-652C-A78BD94F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306" y="2666061"/>
            <a:ext cx="2802013" cy="6073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7F8370-2061-2CD6-7CD5-84E8F2615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948" y="2666061"/>
            <a:ext cx="2802013" cy="6073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3CC25B-303B-3BF4-0096-FE50AB833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4664" y="2666061"/>
            <a:ext cx="2802013" cy="6073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A5BE1A-A390-BFF0-FF98-083CC9694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90" y="2666061"/>
            <a:ext cx="2797200" cy="606276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6AD4D2-8DAA-8CF0-7C01-5894C3BA3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8148" y="2666061"/>
            <a:ext cx="2799455" cy="60732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198571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01-3 20-30대 우울의 원인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00083" y="7503593"/>
            <a:ext cx="3546229" cy="9423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1. 대인관계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057143" y="2868375"/>
            <a:ext cx="6171429" cy="4548965"/>
            <a:chOff x="6057143" y="2868375"/>
            <a:chExt cx="6171429" cy="45489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2868375"/>
              <a:ext cx="6171429" cy="45489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764117" y="8676063"/>
            <a:ext cx="6757481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2. 미래에 대한 불확실성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499814" y="7503593"/>
            <a:ext cx="4673736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3. 경제력의 감소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443364" y="4753477"/>
            <a:ext cx="3639161" cy="3015305"/>
            <a:chOff x="7443364" y="4753477"/>
            <a:chExt cx="3639161" cy="3015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3364" y="4753477"/>
              <a:ext cx="3639161" cy="30153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17793" y="4448507"/>
            <a:ext cx="3752015" cy="2331430"/>
            <a:chOff x="7417793" y="4448507"/>
            <a:chExt cx="3752015" cy="2331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7793" y="4448507"/>
              <a:ext cx="3752015" cy="23314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06-1 Low-fi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36308" y="2063219"/>
            <a:ext cx="2372440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L_U" pitchFamily="34" charset="0"/>
                <a:cs typeface="THELuxGoL_U" pitchFamily="34" charset="0"/>
              </a:rPr>
              <a:t>마이페이지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379814" y="2063219"/>
            <a:ext cx="2372440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L_U" pitchFamily="34" charset="0"/>
                <a:cs typeface="THELuxGoL_U" pitchFamily="34" charset="0"/>
              </a:rPr>
              <a:t>칼럼페이지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823319" y="2063219"/>
            <a:ext cx="2372440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L_U" pitchFamily="34" charset="0"/>
                <a:cs typeface="THELuxGoL_U" pitchFamily="34" charset="0"/>
              </a:rPr>
              <a:t>감정달력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266825" y="2063219"/>
            <a:ext cx="2372440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L_U" pitchFamily="34" charset="0"/>
                <a:cs typeface="THELuxGoL_U" pitchFamily="34" charset="0"/>
              </a:rPr>
              <a:t>오늘의 감정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4710330" y="2063219"/>
            <a:ext cx="2372440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L_U" pitchFamily="34" charset="0"/>
                <a:cs typeface="THELuxGoL_U" pitchFamily="34" charset="0"/>
              </a:rPr>
              <a:t>감정일기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A9270-F95B-BCE4-AEF2-CFC69FCE1E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3928" y="2651700"/>
            <a:ext cx="2797200" cy="6073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A27B1D-9CCE-44E6-52EC-FF87A30F73B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10939" y="2651700"/>
            <a:ext cx="2797200" cy="6073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34A67E-63CA-C378-677D-6B3E8711CE5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445" y="2651700"/>
            <a:ext cx="2797200" cy="6073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11EAA4-01AA-6C68-DE64-9E547BE6540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497950" y="2651700"/>
            <a:ext cx="2797200" cy="6073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18570E-6D5A-E1C4-0448-506FC9A94AE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167434" y="2651700"/>
            <a:ext cx="2797200" cy="60732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06-2 Mid-fi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2898045-61E0-F37B-89B2-BD3139607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16" y="2114724"/>
            <a:ext cx="3098731" cy="671631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7F5873-3203-73B4-01DC-EA511C6D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052" y="2099112"/>
            <a:ext cx="3098731" cy="6716319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0710175-E278-C607-373D-0315EB6287C5}"/>
              </a:ext>
            </a:extLst>
          </p:cNvPr>
          <p:cNvCxnSpPr>
            <a:cxnSpLocks/>
          </p:cNvCxnSpPr>
          <p:nvPr/>
        </p:nvCxnSpPr>
        <p:spPr>
          <a:xfrm>
            <a:off x="12149378" y="8142032"/>
            <a:ext cx="0" cy="127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54126E-F3D1-F514-EBEB-8383DD5E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50" y="2204843"/>
            <a:ext cx="3100982" cy="672119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06-2 Mid-fi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E5F2267-4896-0015-0893-E8CD22DDB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228" y="2204843"/>
            <a:ext cx="3100982" cy="672119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BE4043-5C81-8CB3-7BA4-4E6233BD0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206" y="2204843"/>
            <a:ext cx="3100982" cy="672119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628F9-44AA-B68C-330E-52D886B82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8183" y="2204843"/>
            <a:ext cx="3100982" cy="6721199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1822A2C7-16D8-3586-FABF-688DE05085BC}"/>
              </a:ext>
            </a:extLst>
          </p:cNvPr>
          <p:cNvCxnSpPr>
            <a:cxnSpLocks/>
          </p:cNvCxnSpPr>
          <p:nvPr/>
        </p:nvCxnSpPr>
        <p:spPr>
          <a:xfrm flipV="1">
            <a:off x="5218363" y="7761129"/>
            <a:ext cx="1047727" cy="3396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FCCAD087-F43C-B2CE-9664-F731E07CD1C2}"/>
              </a:ext>
            </a:extLst>
          </p:cNvPr>
          <p:cNvCxnSpPr>
            <a:cxnSpLocks/>
          </p:cNvCxnSpPr>
          <p:nvPr/>
        </p:nvCxnSpPr>
        <p:spPr>
          <a:xfrm flipV="1">
            <a:off x="5693472" y="5876204"/>
            <a:ext cx="6543468" cy="1323418"/>
          </a:xfrm>
          <a:prstGeom prst="bentConnector3">
            <a:avLst>
              <a:gd name="adj1" fmla="val 490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2313693C-C3E2-7A41-5A51-D26050CEC072}"/>
              </a:ext>
            </a:extLst>
          </p:cNvPr>
          <p:cNvCxnSpPr>
            <a:cxnSpLocks/>
          </p:cNvCxnSpPr>
          <p:nvPr/>
        </p:nvCxnSpPr>
        <p:spPr>
          <a:xfrm flipV="1">
            <a:off x="8460877" y="7761129"/>
            <a:ext cx="683123" cy="3396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4D7BEC39-432F-04E7-C1C2-E9082006D5C6}"/>
              </a:ext>
            </a:extLst>
          </p:cNvPr>
          <p:cNvCxnSpPr>
            <a:cxnSpLocks/>
          </p:cNvCxnSpPr>
          <p:nvPr/>
        </p:nvCxnSpPr>
        <p:spPr>
          <a:xfrm flipV="1">
            <a:off x="11747504" y="7761129"/>
            <a:ext cx="673096" cy="3396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DF5EA70D-915C-FD2B-F895-AFBCEC368F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259467" y="7363367"/>
            <a:ext cx="1906280" cy="15787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06-2 Mid-fi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19463D7-7F13-2410-2450-C7E7D9B4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55" y="2300214"/>
            <a:ext cx="3239862" cy="702221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B88BF7-0941-CE15-0AA0-B8BF59A80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079" y="2300214"/>
            <a:ext cx="3239862" cy="702221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E6B3C5-BA76-AC95-5B96-00E4C7669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103" y="2300214"/>
            <a:ext cx="3239862" cy="702221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D5450-C02E-72B5-6056-0A526786B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0126" y="2300214"/>
            <a:ext cx="3239862" cy="7022213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52BD24D9-F58F-2175-D8F0-5428A94A6BC1}"/>
              </a:ext>
            </a:extLst>
          </p:cNvPr>
          <p:cNvCxnSpPr>
            <a:cxnSpLocks/>
            <a:endCxn id="8" idx="0"/>
          </p:cNvCxnSpPr>
          <p:nvPr/>
        </p:nvCxnSpPr>
        <p:spPr>
          <a:xfrm flipV="1">
            <a:off x="4953000" y="2300214"/>
            <a:ext cx="9777057" cy="1243086"/>
          </a:xfrm>
          <a:prstGeom prst="bentConnector4">
            <a:avLst>
              <a:gd name="adj1" fmla="val 4306"/>
              <a:gd name="adj2" fmla="val 1354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E9A6E696-FFEF-43B3-A05C-722723E6AC26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4953000" y="2300214"/>
            <a:ext cx="6033034" cy="1243086"/>
          </a:xfrm>
          <a:prstGeom prst="bentConnector4">
            <a:avLst>
              <a:gd name="adj1" fmla="val 6966"/>
              <a:gd name="adj2" fmla="val 135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76D38A0E-E0CA-970D-AF6D-9E84798FD803}"/>
              </a:ext>
            </a:extLst>
          </p:cNvPr>
          <p:cNvCxnSpPr>
            <a:cxnSpLocks/>
          </p:cNvCxnSpPr>
          <p:nvPr/>
        </p:nvCxnSpPr>
        <p:spPr>
          <a:xfrm flipV="1">
            <a:off x="4815137" y="4790803"/>
            <a:ext cx="806941" cy="352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06-2 Mid-fi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93CB000-0355-D6DA-2B63-E6CDD9E4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002" y="2363030"/>
            <a:ext cx="3162001" cy="685345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CB5E99-D007-D138-A608-ED91C685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3" y="2363030"/>
            <a:ext cx="3162001" cy="685345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D05DD4-8832-BC7F-EB42-19C6DBF68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000" y="2363030"/>
            <a:ext cx="3162001" cy="685345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C3AB87-2F04-8A50-ECAF-50B72272B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998" y="2363030"/>
            <a:ext cx="3162001" cy="685345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67666A4F-BF0D-AE38-F90F-E850FFBA554F}"/>
              </a:ext>
            </a:extLst>
          </p:cNvPr>
          <p:cNvCxnSpPr>
            <a:cxnSpLocks/>
          </p:cNvCxnSpPr>
          <p:nvPr/>
        </p:nvCxnSpPr>
        <p:spPr>
          <a:xfrm>
            <a:off x="6478433" y="5968637"/>
            <a:ext cx="6856570" cy="1765663"/>
          </a:xfrm>
          <a:prstGeom prst="bentConnector3">
            <a:avLst>
              <a:gd name="adj1" fmla="val 38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CEB88527-736C-2821-27A4-C6B4AFD736FE}"/>
              </a:ext>
            </a:extLst>
          </p:cNvPr>
          <p:cNvCxnSpPr>
            <a:cxnSpLocks/>
          </p:cNvCxnSpPr>
          <p:nvPr/>
        </p:nvCxnSpPr>
        <p:spPr>
          <a:xfrm flipV="1">
            <a:off x="2891245" y="3467100"/>
            <a:ext cx="2747754" cy="2501537"/>
          </a:xfrm>
          <a:prstGeom prst="bentConnector3">
            <a:avLst>
              <a:gd name="adj1" fmla="val 86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06-2 Mid-fi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4C8847-8C24-815B-FA8C-7CD563E94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652" y="2324100"/>
            <a:ext cx="3231148" cy="700332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DB734-1B9E-EF42-7ED4-D8A0A057A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3302" y="2324100"/>
            <a:ext cx="3231148" cy="700332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583C0A-BB42-3B54-AAD1-36DCECC1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7477" y="2324100"/>
            <a:ext cx="3231148" cy="7003326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413624BA-1CE1-3216-12EF-5DB391560C45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6607527" y="4855813"/>
            <a:ext cx="1153758" cy="786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49AF444E-E4D7-F930-DC34-455182CA99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07019" y="9468816"/>
            <a:ext cx="994103" cy="6422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06-2 Mid-fi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93773EF-06FD-7B58-82AB-6DDDF7F71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254" y="2425443"/>
            <a:ext cx="3197083" cy="692949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DF0F57-6948-5524-1CB7-77234B6AD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792" y="2425443"/>
            <a:ext cx="3197083" cy="692949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C20F13-AA84-EB48-854E-29B9432CE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6331" y="2425443"/>
            <a:ext cx="3197083" cy="692949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A14426-A67F-1E6C-A4AB-62DB22E79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716" y="2425443"/>
            <a:ext cx="3197083" cy="6929492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AD62B0C8-8771-9978-4932-A84CE31A0E71}"/>
              </a:ext>
            </a:extLst>
          </p:cNvPr>
          <p:cNvCxnSpPr>
            <a:cxnSpLocks/>
          </p:cNvCxnSpPr>
          <p:nvPr/>
        </p:nvCxnSpPr>
        <p:spPr>
          <a:xfrm flipV="1">
            <a:off x="3124200" y="3467100"/>
            <a:ext cx="2784080" cy="453945"/>
          </a:xfrm>
          <a:prstGeom prst="bentConnector3">
            <a:avLst>
              <a:gd name="adj1" fmla="val 7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76BC3D8-8285-9D0E-DE57-16518918BBCD}"/>
              </a:ext>
            </a:extLst>
          </p:cNvPr>
          <p:cNvCxnSpPr>
            <a:cxnSpLocks/>
          </p:cNvCxnSpPr>
          <p:nvPr/>
        </p:nvCxnSpPr>
        <p:spPr>
          <a:xfrm>
            <a:off x="3096885" y="4498561"/>
            <a:ext cx="6120907" cy="644939"/>
          </a:xfrm>
          <a:prstGeom prst="bentConnector3">
            <a:avLst>
              <a:gd name="adj1" fmla="val 381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B932A09F-1804-6D27-248A-C52038EC64CA}"/>
              </a:ext>
            </a:extLst>
          </p:cNvPr>
          <p:cNvCxnSpPr>
            <a:cxnSpLocks/>
          </p:cNvCxnSpPr>
          <p:nvPr/>
        </p:nvCxnSpPr>
        <p:spPr>
          <a:xfrm>
            <a:off x="3124200" y="6885719"/>
            <a:ext cx="9672130" cy="1534381"/>
          </a:xfrm>
          <a:prstGeom prst="bentConnector3">
            <a:avLst>
              <a:gd name="adj1" fmla="val 238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6">
            <a:extLst>
              <a:ext uri="{FF2B5EF4-FFF2-40B4-BE49-F238E27FC236}">
                <a16:creationId xmlns:a16="http://schemas.microsoft.com/office/drawing/2014/main" id="{6C7C9451-F290-3876-8987-F1B0F2F8EB81}"/>
              </a:ext>
            </a:extLst>
          </p:cNvPr>
          <p:cNvSpPr txBox="1"/>
          <p:nvPr/>
        </p:nvSpPr>
        <p:spPr>
          <a:xfrm>
            <a:off x="890359" y="1627398"/>
            <a:ext cx="1623999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" altLang="ko-Kore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ko-Kore-US" sz="1200" dirty="0" err="1">
                <a:solidFill>
                  <a:schemeClr val="bg1">
                    <a:lumMod val="75000"/>
                  </a:schemeClr>
                </a:solidFill>
              </a:rPr>
              <a:t>www.figma.com</a:t>
            </a:r>
            <a:r>
              <a:rPr kumimoji="1" lang="en" altLang="ko-Kore-US" sz="1200" dirty="0">
                <a:solidFill>
                  <a:schemeClr val="bg1">
                    <a:lumMod val="75000"/>
                  </a:schemeClr>
                </a:solidFill>
              </a:rPr>
              <a:t>/proto/NUoRPTBht5PpfgYftQIaZF/%EB%AA%A8%EB%91%90%EB%8B%A4-12%2F1?page-id=0%3A1&amp;node-id=18%3A642&amp;viewport=1216%2C390%2C0.51&amp;scaling=</a:t>
            </a:r>
            <a:r>
              <a:rPr kumimoji="1" lang="en" altLang="ko-Kore-US" sz="1200" dirty="0" err="1">
                <a:solidFill>
                  <a:schemeClr val="bg1">
                    <a:lumMod val="75000"/>
                  </a:schemeClr>
                </a:solidFill>
              </a:rPr>
              <a:t>scale-down&amp;starting-point-node-id</a:t>
            </a:r>
            <a:r>
              <a:rPr kumimoji="1" lang="en" altLang="ko-Kore-US" sz="1200" dirty="0">
                <a:solidFill>
                  <a:schemeClr val="bg1">
                    <a:lumMod val="75000"/>
                  </a:schemeClr>
                </a:solidFill>
              </a:rPr>
              <a:t>=18%3A642&amp;show-proto-sidebar=1</a:t>
            </a:r>
            <a:endParaRPr kumimoji="1" lang="ko-Kore-US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Think aloud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19591" y="2450439"/>
            <a:ext cx="1697415" cy="631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진행목표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4319591" y="2963431"/>
            <a:ext cx="14469799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사용자가 서비스를 이용하면서 느끼는 경험들을 파악하여 문제점을 분석하고 보완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4319591" y="3784202"/>
            <a:ext cx="2211039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사용자 정의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319590" y="4262114"/>
            <a:ext cx="14469799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앞에서 지정했던 퍼소나인 </a:t>
            </a:r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극복</a:t>
            </a:r>
            <a:r>
              <a:rPr lang="en-US" sz="2200" b="1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유형</a:t>
            </a:r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을 사용자로 정의 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5986967" y="5466307"/>
            <a:ext cx="6268653" cy="961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787878"/>
                </a:solidFill>
                <a:latin typeface="THELuxGoB" pitchFamily="34" charset="0"/>
                <a:cs typeface="THELuxGoB" pitchFamily="34" charset="0"/>
              </a:rPr>
              <a:t>우울을 극복해내자 아자아자!</a:t>
            </a:r>
          </a:p>
          <a:p>
            <a:pPr algn="ctr"/>
            <a:r>
              <a:rPr lang="en-US" sz="2400" dirty="0">
                <a:solidFill>
                  <a:srgbClr val="787878"/>
                </a:solidFill>
                <a:latin typeface="THELuxGoB" pitchFamily="34" charset="0"/>
                <a:cs typeface="THELuxGoB" pitchFamily="34" charset="0"/>
              </a:rPr>
              <a:t>"극복유형"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44769" y="6268624"/>
            <a:ext cx="1553050" cy="1566794"/>
            <a:chOff x="8344769" y="6268624"/>
            <a:chExt cx="1553050" cy="1566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4769" y="6268624"/>
              <a:ext cx="1553050" cy="15667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754906" y="8137809"/>
            <a:ext cx="7163852" cy="11298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전형적인 우울증 환자</a:t>
            </a:r>
          </a:p>
          <a:p>
            <a:r>
              <a:rPr lang="en-US" sz="14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치료 경험이 많으며 본인이 우울증인지 파악할 줄 안다.</a:t>
            </a:r>
          </a:p>
          <a:p>
            <a:r>
              <a:rPr lang="en-US" sz="14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- 치료하고 싶은 의지가 있다. 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Think aloud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396888" y="4011743"/>
            <a:ext cx="1697415" cy="631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기간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396888" y="4546295"/>
            <a:ext cx="5132107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2022년 12월 5일 – 12월 7일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396888" y="5367067"/>
            <a:ext cx="2211039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대상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3396888" y="5844981"/>
            <a:ext cx="3652974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극복유형 사용자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802346" y="4011743"/>
            <a:ext cx="1401846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참가자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802346" y="4546295"/>
            <a:ext cx="1143086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김OO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717851" y="4546295"/>
            <a:ext cx="325646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극복유형 사용자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802346" y="5174134"/>
            <a:ext cx="985714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정OO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717851" y="5174135"/>
            <a:ext cx="325646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극복유형 사용자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0507586" y="4546295"/>
            <a:ext cx="1900623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20대 여성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0507619" y="5174133"/>
            <a:ext cx="1757143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20대 남성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37823" y="7124700"/>
            <a:ext cx="1051276" cy="1051276"/>
            <a:chOff x="9631808" y="6762499"/>
            <a:chExt cx="1051276" cy="1051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1808" y="6762499"/>
              <a:ext cx="1051276" cy="10512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92157" y="5072354"/>
            <a:ext cx="1142610" cy="1142610"/>
            <a:chOff x="9586142" y="4710153"/>
            <a:chExt cx="1142610" cy="11426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6142" y="4710153"/>
              <a:ext cx="1142610" cy="1142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9540" y="7835004"/>
            <a:ext cx="1051276" cy="1051276"/>
            <a:chOff x="975717" y="7482444"/>
            <a:chExt cx="1051276" cy="10512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717" y="7482444"/>
              <a:ext cx="1051276" cy="10512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199" y="5799107"/>
            <a:ext cx="1091958" cy="1091958"/>
            <a:chOff x="955376" y="5446547"/>
            <a:chExt cx="1091958" cy="10919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376" y="5446547"/>
              <a:ext cx="1091958" cy="10919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Think aloud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40741" y="3137529"/>
            <a:ext cx="130887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Task 1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022671" y="3717699"/>
            <a:ext cx="1145013" cy="1145013"/>
            <a:chOff x="928848" y="3365139"/>
            <a:chExt cx="1145013" cy="11450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848" y="3365139"/>
              <a:ext cx="1145013" cy="114501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303071" y="4105539"/>
            <a:ext cx="657574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하고싶은 심리테스트를 완료하고 결과를 확인해보세요</a:t>
            </a:r>
            <a:endParaRPr lang="en-US" sz="1600" dirty="0"/>
          </a:p>
        </p:txBody>
      </p:sp>
      <p:sp>
        <p:nvSpPr>
          <p:cNvPr id="23" name="Object 23"/>
          <p:cNvSpPr txBox="1"/>
          <p:nvPr/>
        </p:nvSpPr>
        <p:spPr>
          <a:xfrm>
            <a:off x="956914" y="5171967"/>
            <a:ext cx="1276527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Task 2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2303070" y="6160420"/>
            <a:ext cx="962165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나의 감정달력에서 오늘 나의 감정을 기록하고 확인해보세요</a:t>
            </a:r>
            <a:endParaRPr lang="en-US" sz="1600" dirty="0"/>
          </a:p>
        </p:txBody>
      </p:sp>
      <p:sp>
        <p:nvSpPr>
          <p:cNvPr id="25" name="Object 25"/>
          <p:cNvSpPr txBox="1"/>
          <p:nvPr/>
        </p:nvSpPr>
        <p:spPr>
          <a:xfrm>
            <a:off x="908396" y="7254834"/>
            <a:ext cx="137356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Task 3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9109025" y="4476322"/>
            <a:ext cx="130887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Task 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0548446" y="5458993"/>
            <a:ext cx="871716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예약된 전문의에게 진료를 받고 진료를 </a:t>
            </a:r>
            <a:r>
              <a:rPr lang="en-US" dirty="0" err="1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평가하고</a:t>
            </a: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진단결과를</a:t>
            </a: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확인해보세요</a:t>
            </a:r>
            <a:r>
              <a:rPr lang="en-US" altLang="ko-KR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.</a:t>
            </a:r>
            <a:endParaRPr lang="en-US" sz="1600" dirty="0"/>
          </a:p>
        </p:txBody>
      </p:sp>
      <p:sp>
        <p:nvSpPr>
          <p:cNvPr id="28" name="Object 28"/>
          <p:cNvSpPr txBox="1"/>
          <p:nvPr/>
        </p:nvSpPr>
        <p:spPr>
          <a:xfrm>
            <a:off x="9125198" y="6510760"/>
            <a:ext cx="1276527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Task 5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0548446" y="7465672"/>
            <a:ext cx="962165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칼럼 목록에서 칼럼을 열람하고 열람한 칼럼을 확인해보세요</a:t>
            </a:r>
            <a:endParaRPr lang="en-US" sz="1600" dirty="0"/>
          </a:p>
        </p:txBody>
      </p:sp>
      <p:sp>
        <p:nvSpPr>
          <p:cNvPr id="30" name="Object 30"/>
          <p:cNvSpPr txBox="1"/>
          <p:nvPr/>
        </p:nvSpPr>
        <p:spPr>
          <a:xfrm>
            <a:off x="2303070" y="8175976"/>
            <a:ext cx="100097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병원 찾기에서 마음에 드는 병원과 의사를 찾아 예약해보세요.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1985710" cy="9242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01-4 왜 이렇게 심각해졌을까?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60194" y="3671788"/>
            <a:ext cx="3764813" cy="2976137"/>
            <a:chOff x="2360194" y="3671788"/>
            <a:chExt cx="3764813" cy="29761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194" y="3671788"/>
              <a:ext cx="3764813" cy="2976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8297" y="3343681"/>
            <a:ext cx="7936511" cy="3304245"/>
            <a:chOff x="8198297" y="3343681"/>
            <a:chExt cx="7936511" cy="33042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8297" y="3343681"/>
              <a:ext cx="7936511" cy="330424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573430" y="2362992"/>
            <a:ext cx="5007511" cy="445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주요 국가별 정신의료 서비스 이용률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830446" y="2362992"/>
            <a:ext cx="7008318" cy="445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인구 1000명 당 하루 항우울제 사용량(OECD 2019)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64343" y="7350648"/>
            <a:ext cx="5956514" cy="113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한국의 정신의료서비스 이용률은 </a:t>
            </a:r>
          </a:p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15%에 불과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188295" y="7305543"/>
            <a:ext cx="5956514" cy="1205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한국의 일일 항우울제 소비량은 </a:t>
            </a:r>
          </a:p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OECD평균의 1/3에 불과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4822815" y="8904532"/>
            <a:ext cx="10171429" cy="552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한국의 우울감은 세계 1위이나, </a:t>
            </a:r>
            <a:r>
              <a:rPr lang="en-US" sz="2100" b="1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치료받는 비율은 현저히 낮다.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986709" y="8902735"/>
            <a:ext cx="868714" cy="371998"/>
            <a:chOff x="4986709" y="8902735"/>
            <a:chExt cx="868714" cy="3719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6709" y="8902735"/>
              <a:ext cx="868714" cy="371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92157" y="7134160"/>
            <a:ext cx="1051276" cy="1051276"/>
            <a:chOff x="9631808" y="7883793"/>
            <a:chExt cx="1051276" cy="1051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1808" y="7883793"/>
              <a:ext cx="1051276" cy="10512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6491" y="5081814"/>
            <a:ext cx="1142610" cy="1142610"/>
            <a:chOff x="9586142" y="5831447"/>
            <a:chExt cx="1142610" cy="11426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6142" y="5831447"/>
              <a:ext cx="1142610" cy="1142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717" y="8603738"/>
            <a:ext cx="1051276" cy="1051276"/>
            <a:chOff x="975717" y="8603738"/>
            <a:chExt cx="1051276" cy="10512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717" y="8603738"/>
              <a:ext cx="1051276" cy="10512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376" y="6567840"/>
            <a:ext cx="1091958" cy="1091958"/>
            <a:chOff x="955376" y="6567840"/>
            <a:chExt cx="1091958" cy="10919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376" y="6567840"/>
              <a:ext cx="1091958" cy="10919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Think aloud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46918" y="3906263"/>
            <a:ext cx="130887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Task 1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928848" y="4486433"/>
            <a:ext cx="1145013" cy="1145013"/>
            <a:chOff x="928848" y="4486433"/>
            <a:chExt cx="1145013" cy="11450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848" y="4486433"/>
              <a:ext cx="1145013" cy="114501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209247" y="3906263"/>
            <a:ext cx="962165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하고싶은 심리테스트를 완료하고 결과를 확인해보세요</a:t>
            </a:r>
            <a:endParaRPr lang="en-US" sz="1600" dirty="0"/>
          </a:p>
        </p:txBody>
      </p:sp>
      <p:sp>
        <p:nvSpPr>
          <p:cNvPr id="23" name="Object 23"/>
          <p:cNvSpPr txBox="1"/>
          <p:nvPr/>
        </p:nvSpPr>
        <p:spPr>
          <a:xfrm>
            <a:off x="863091" y="5940701"/>
            <a:ext cx="1276527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Task 2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2209247" y="5940701"/>
            <a:ext cx="962165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나의 감정달력에서 오늘 나의 감정을 기록하고 확인해보세요</a:t>
            </a:r>
            <a:endParaRPr lang="en-US" sz="1600" dirty="0"/>
          </a:p>
        </p:txBody>
      </p:sp>
      <p:sp>
        <p:nvSpPr>
          <p:cNvPr id="25" name="Object 25"/>
          <p:cNvSpPr txBox="1"/>
          <p:nvPr/>
        </p:nvSpPr>
        <p:spPr>
          <a:xfrm>
            <a:off x="814573" y="8023567"/>
            <a:ext cx="137356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Task 3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2209247" y="8023567"/>
            <a:ext cx="100097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병원 찾기에서 마음에 드는 병원과 의사를 찾아 예약해보세요.</a:t>
            </a:r>
            <a:endParaRPr lang="en-US" sz="1600" dirty="0"/>
          </a:p>
        </p:txBody>
      </p:sp>
      <p:sp>
        <p:nvSpPr>
          <p:cNvPr id="27" name="Object 27"/>
          <p:cNvSpPr txBox="1"/>
          <p:nvPr/>
        </p:nvSpPr>
        <p:spPr>
          <a:xfrm>
            <a:off x="9063359" y="4479795"/>
            <a:ext cx="1308872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Task 4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0502780" y="4479795"/>
            <a:ext cx="962165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예약된 전문의에게 진료를 받고 진료를 평가하고 진단결과를 확인해보세요.</a:t>
            </a:r>
            <a:endParaRPr lang="en-US" sz="1600" dirty="0"/>
          </a:p>
        </p:txBody>
      </p:sp>
      <p:sp>
        <p:nvSpPr>
          <p:cNvPr id="29" name="Object 29"/>
          <p:cNvSpPr txBox="1"/>
          <p:nvPr/>
        </p:nvSpPr>
        <p:spPr>
          <a:xfrm>
            <a:off x="9079532" y="6520220"/>
            <a:ext cx="1276527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595959"/>
                </a:solidFill>
                <a:latin typeface="THELuxGoEB" pitchFamily="34" charset="0"/>
                <a:cs typeface="THELuxGoEB" pitchFamily="34" charset="0"/>
              </a:rPr>
              <a:t>Task 5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0502780" y="6520220"/>
            <a:ext cx="962165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칼럼 목록에서 칼럼을 열람하고 열람한 칼럼을 확인해보세요</a:t>
            </a:r>
            <a:endParaRPr lang="en-US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A1A3F0-9B02-A586-BFF0-C3CF27DB19AC}"/>
              </a:ext>
            </a:extLst>
          </p:cNvPr>
          <p:cNvGrpSpPr/>
          <p:nvPr/>
        </p:nvGrpSpPr>
        <p:grpSpPr>
          <a:xfrm>
            <a:off x="2209247" y="4572147"/>
            <a:ext cx="5521211" cy="748322"/>
            <a:chOff x="2209247" y="4572147"/>
            <a:chExt cx="5521211" cy="74832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230810" y="4572147"/>
              <a:ext cx="5499648" cy="316024"/>
              <a:chOff x="2230810" y="4572147"/>
              <a:chExt cx="5499648" cy="316024"/>
            </a:xfrm>
          </p:grpSpPr>
          <p:sp>
            <p:nvSpPr>
              <p:cNvPr id="32" name="Object 32"/>
              <p:cNvSpPr txBox="1"/>
              <p:nvPr/>
            </p:nvSpPr>
            <p:spPr>
              <a:xfrm>
                <a:off x="2511324" y="4578094"/>
                <a:ext cx="7828702" cy="45619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700" dirty="0">
                    <a:solidFill>
                      <a:srgbClr val="9E9E9E"/>
                    </a:solidFill>
                    <a:latin typeface="THELuxGoM" pitchFamily="34" charset="0"/>
                    <a:cs typeface="THELuxGoM" pitchFamily="34" charset="0"/>
                  </a:rPr>
                  <a:t>테스트를 완료하고 </a:t>
                </a:r>
                <a:r>
                  <a:rPr lang="en-US" sz="1700" dirty="0">
                    <a:solidFill>
                      <a:srgbClr val="000000"/>
                    </a:solidFill>
                    <a:latin typeface="THELuxGoM" pitchFamily="34" charset="0"/>
                    <a:cs typeface="THELuxGoM" pitchFamily="34" charset="0"/>
                  </a:rPr>
                  <a:t>테스트 결과</a:t>
                </a:r>
                <a:r>
                  <a:rPr lang="en-US" sz="1700" dirty="0">
                    <a:solidFill>
                      <a:srgbClr val="9E9E9E"/>
                    </a:solidFill>
                    <a:latin typeface="THELuxGoM" pitchFamily="34" charset="0"/>
                    <a:cs typeface="THELuxGoM" pitchFamily="34" charset="0"/>
                  </a:rPr>
                  <a:t>로 이어졌으면 좋겠어요. </a:t>
                </a:r>
                <a:endParaRPr lang="en-US" dirty="0"/>
              </a:p>
            </p:txBody>
          </p:sp>
          <p:grpSp>
            <p:nvGrpSpPr>
              <p:cNvPr id="1008" name="그룹 1008"/>
              <p:cNvGrpSpPr/>
              <p:nvPr/>
            </p:nvGrpSpPr>
            <p:grpSpPr>
              <a:xfrm>
                <a:off x="2230810" y="4572147"/>
                <a:ext cx="171829" cy="316024"/>
                <a:chOff x="2230810" y="4572147"/>
                <a:chExt cx="171829" cy="316024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230810" y="4572147"/>
                  <a:ext cx="171829" cy="3160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2209247" y="4982749"/>
              <a:ext cx="5499649" cy="337720"/>
              <a:chOff x="2209247" y="4982749"/>
              <a:chExt cx="5499649" cy="337720"/>
            </a:xfrm>
          </p:grpSpPr>
          <p:sp>
            <p:nvSpPr>
              <p:cNvPr id="38" name="Object 38"/>
              <p:cNvSpPr txBox="1"/>
              <p:nvPr/>
            </p:nvSpPr>
            <p:spPr>
              <a:xfrm>
                <a:off x="2489762" y="4988694"/>
                <a:ext cx="7828702" cy="497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700" dirty="0">
                    <a:solidFill>
                      <a:srgbClr val="9E9E9E"/>
                    </a:solidFill>
                    <a:latin typeface="THELuxGoM" pitchFamily="34" charset="0"/>
                    <a:cs typeface="THELuxGoM" pitchFamily="34" charset="0"/>
                  </a:rPr>
                  <a:t>심리 테스트 </a:t>
                </a:r>
                <a:r>
                  <a:rPr lang="en-US" sz="1700" dirty="0">
                    <a:solidFill>
                      <a:srgbClr val="000000"/>
                    </a:solidFill>
                    <a:latin typeface="THELuxGoM" pitchFamily="34" charset="0"/>
                    <a:cs typeface="THELuxGoM" pitchFamily="34" charset="0"/>
                  </a:rPr>
                  <a:t>결과가 한눈에</a:t>
                </a:r>
                <a:r>
                  <a:rPr lang="en-US" sz="1700" dirty="0">
                    <a:solidFill>
                      <a:srgbClr val="9E9E9E"/>
                    </a:solidFill>
                    <a:latin typeface="THELuxGoM" pitchFamily="34" charset="0"/>
                    <a:cs typeface="THELuxGoM" pitchFamily="34" charset="0"/>
                  </a:rPr>
                  <a:t> 보기 쉽게 나왔으면 좋겠어요</a:t>
                </a:r>
                <a:endParaRPr lang="en-US" dirty="0"/>
              </a:p>
            </p:txBody>
          </p:sp>
          <p:grpSp>
            <p:nvGrpSpPr>
              <p:cNvPr id="1010" name="그룹 1010"/>
              <p:cNvGrpSpPr/>
              <p:nvPr/>
            </p:nvGrpSpPr>
            <p:grpSpPr>
              <a:xfrm>
                <a:off x="2209247" y="4982749"/>
                <a:ext cx="171829" cy="316024"/>
                <a:chOff x="2209247" y="4982749"/>
                <a:chExt cx="171829" cy="316024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209247" y="4982749"/>
                  <a:ext cx="171829" cy="3160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0DDEDD-72EC-773E-8987-268073150446}"/>
              </a:ext>
            </a:extLst>
          </p:cNvPr>
          <p:cNvGrpSpPr/>
          <p:nvPr/>
        </p:nvGrpSpPr>
        <p:grpSpPr>
          <a:xfrm>
            <a:off x="10502780" y="5428265"/>
            <a:ext cx="9481392" cy="872739"/>
            <a:chOff x="10942431" y="6177898"/>
            <a:chExt cx="9481392" cy="8727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942431" y="6177898"/>
              <a:ext cx="5499655" cy="337724"/>
              <a:chOff x="10942431" y="6177898"/>
              <a:chExt cx="5499655" cy="337724"/>
            </a:xfrm>
          </p:grpSpPr>
          <p:sp>
            <p:nvSpPr>
              <p:cNvPr id="44" name="Object 44"/>
              <p:cNvSpPr txBox="1"/>
              <p:nvPr/>
            </p:nvSpPr>
            <p:spPr>
              <a:xfrm>
                <a:off x="11222952" y="6183846"/>
                <a:ext cx="7828702" cy="4976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700" dirty="0">
                    <a:solidFill>
                      <a:srgbClr val="9E9E9E"/>
                    </a:solidFill>
                    <a:latin typeface="THELuxGoM" pitchFamily="34" charset="0"/>
                    <a:cs typeface="THELuxGoM" pitchFamily="34" charset="0"/>
                  </a:rPr>
                  <a:t>진단결과에서 바로 </a:t>
                </a:r>
                <a:r>
                  <a:rPr lang="en-US" sz="1700" dirty="0">
                    <a:solidFill>
                      <a:srgbClr val="000000"/>
                    </a:solidFill>
                    <a:latin typeface="THELuxGoM" pitchFamily="34" charset="0"/>
                    <a:cs typeface="THELuxGoM" pitchFamily="34" charset="0"/>
                  </a:rPr>
                  <a:t>복약을 받을 수 있으면</a:t>
                </a:r>
                <a:r>
                  <a:rPr lang="en-US" sz="1700" dirty="0">
                    <a:solidFill>
                      <a:srgbClr val="9E9E9E"/>
                    </a:solidFill>
                    <a:latin typeface="THELuxGoM" pitchFamily="34" charset="0"/>
                    <a:cs typeface="THELuxGoM" pitchFamily="34" charset="0"/>
                  </a:rPr>
                  <a:t> 좋겠어요. </a:t>
                </a:r>
                <a:endParaRPr lang="en-US" dirty="0"/>
              </a:p>
            </p:txBody>
          </p:sp>
          <p:grpSp>
            <p:nvGrpSpPr>
              <p:cNvPr id="1012" name="그룹 1012"/>
              <p:cNvGrpSpPr/>
              <p:nvPr/>
            </p:nvGrpSpPr>
            <p:grpSpPr>
              <a:xfrm>
                <a:off x="10942431" y="6177898"/>
                <a:ext cx="171829" cy="316024"/>
                <a:chOff x="10942431" y="6177898"/>
                <a:chExt cx="171829" cy="3160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942431" y="6177898"/>
                  <a:ext cx="171829" cy="316024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Object 49"/>
            <p:cNvSpPr txBox="1"/>
            <p:nvPr/>
          </p:nvSpPr>
          <p:spPr>
            <a:xfrm>
              <a:off x="11222952" y="6594446"/>
              <a:ext cx="9200871" cy="4561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700" dirty="0">
                  <a:solidFill>
                    <a:srgbClr val="9E9E9E"/>
                  </a:solidFill>
                  <a:latin typeface="THELuxGoM" pitchFamily="34" charset="0"/>
                  <a:cs typeface="THELuxGoM" pitchFamily="34" charset="0"/>
                </a:rPr>
                <a:t>복약 배송내역과 복약 배송 받기 </a:t>
              </a:r>
              <a:r>
                <a:rPr lang="en-US" sz="1700" dirty="0">
                  <a:solidFill>
                    <a:srgbClr val="000000"/>
                  </a:solidFill>
                  <a:latin typeface="THELuxGoM" pitchFamily="34" charset="0"/>
                  <a:cs typeface="THELuxGoM" pitchFamily="34" charset="0"/>
                </a:rPr>
                <a:t>페이지를 함께 확인</a:t>
              </a:r>
              <a:r>
                <a:rPr lang="en-US" sz="1700" dirty="0">
                  <a:solidFill>
                    <a:srgbClr val="9E9E9E"/>
                  </a:solidFill>
                  <a:latin typeface="THELuxGoM" pitchFamily="34" charset="0"/>
                  <a:cs typeface="THELuxGoM" pitchFamily="34" charset="0"/>
                </a:rPr>
                <a:t>하고 싶어요</a:t>
              </a:r>
              <a:endParaRPr lang="en-US" dirty="0"/>
            </a:p>
          </p:txBody>
        </p:sp>
        <p:grpSp>
          <p:nvGrpSpPr>
            <p:cNvPr id="1013" name="그룹 1013"/>
            <p:cNvGrpSpPr/>
            <p:nvPr/>
          </p:nvGrpSpPr>
          <p:grpSpPr>
            <a:xfrm>
              <a:off x="10942431" y="6588500"/>
              <a:ext cx="171829" cy="316024"/>
              <a:chOff x="10942431" y="6588500"/>
              <a:chExt cx="171829" cy="31602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42431" y="6588500"/>
                <a:ext cx="171829" cy="316024"/>
              </a:xfrm>
              <a:prstGeom prst="rect">
                <a:avLst/>
              </a:prstGeom>
            </p:spPr>
          </p:pic>
        </p:grpSp>
      </p:grpSp>
      <p:sp>
        <p:nvSpPr>
          <p:cNvPr id="53" name="Object 53"/>
          <p:cNvSpPr txBox="1"/>
          <p:nvPr/>
        </p:nvSpPr>
        <p:spPr>
          <a:xfrm>
            <a:off x="2489762" y="6950903"/>
            <a:ext cx="9589013" cy="456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감정달력 달력에서 </a:t>
            </a:r>
            <a:r>
              <a:rPr lang="en-US" sz="1700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나의 감정을 한눈에</a:t>
            </a:r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 파악할 수 있으면 좋겠어요.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2209247" y="6944960"/>
            <a:ext cx="171829" cy="316024"/>
            <a:chOff x="2209247" y="6944960"/>
            <a:chExt cx="171829" cy="31602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9247" y="6944960"/>
              <a:ext cx="171829" cy="316024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2489762" y="8966465"/>
            <a:ext cx="8831397" cy="456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병원 예약에서 </a:t>
            </a:r>
            <a:r>
              <a:rPr lang="en-US" sz="1700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진료 유형을 함께 예약하면</a:t>
            </a:r>
            <a:r>
              <a:rPr lang="en-US" sz="1700" dirty="0">
                <a:solidFill>
                  <a:srgbClr val="9E9E9E"/>
                </a:solidFill>
                <a:latin typeface="THELuxGoM" pitchFamily="34" charset="0"/>
                <a:cs typeface="THELuxGoM" pitchFamily="34" charset="0"/>
              </a:rPr>
              <a:t> 편리 할 것 같아요.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2209247" y="8960516"/>
            <a:ext cx="171829" cy="316024"/>
            <a:chOff x="2209247" y="8960516"/>
            <a:chExt cx="171829" cy="31602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9247" y="8960516"/>
              <a:ext cx="171829" cy="31602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987CB4-774C-E038-372F-2B26D92246BA}"/>
              </a:ext>
            </a:extLst>
          </p:cNvPr>
          <p:cNvGrpSpPr/>
          <p:nvPr/>
        </p:nvGrpSpPr>
        <p:grpSpPr>
          <a:xfrm>
            <a:off x="10502780" y="7490938"/>
            <a:ext cx="9337664" cy="462133"/>
            <a:chOff x="10942431" y="8240571"/>
            <a:chExt cx="9337664" cy="462133"/>
          </a:xfrm>
        </p:grpSpPr>
        <p:sp>
          <p:nvSpPr>
            <p:cNvPr id="61" name="Object 61"/>
            <p:cNvSpPr txBox="1"/>
            <p:nvPr/>
          </p:nvSpPr>
          <p:spPr>
            <a:xfrm>
              <a:off x="11222952" y="8246513"/>
              <a:ext cx="9057143" cy="4561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THELuxGoM" pitchFamily="34" charset="0"/>
                  <a:cs typeface="THELuxGoM" pitchFamily="34" charset="0"/>
                </a:rPr>
                <a:t>새로운 칼럼과 즐겨 찾는 칼럼</a:t>
              </a:r>
              <a:r>
                <a:rPr lang="en-US" sz="1700" dirty="0">
                  <a:solidFill>
                    <a:srgbClr val="9E9E9E"/>
                  </a:solidFill>
                  <a:latin typeface="THELuxGoM" pitchFamily="34" charset="0"/>
                  <a:cs typeface="THELuxGoM" pitchFamily="34" charset="0"/>
                </a:rPr>
                <a:t>을 함께 확인 할 수 있으면 좋겠어요.</a:t>
              </a:r>
              <a:endParaRPr lang="en-US" dirty="0"/>
            </a:p>
          </p:txBody>
        </p:sp>
        <p:grpSp>
          <p:nvGrpSpPr>
            <p:cNvPr id="1016" name="그룹 1016"/>
            <p:cNvGrpSpPr/>
            <p:nvPr/>
          </p:nvGrpSpPr>
          <p:grpSpPr>
            <a:xfrm>
              <a:off x="10942431" y="8240571"/>
              <a:ext cx="171829" cy="316024"/>
              <a:chOff x="10942431" y="8240571"/>
              <a:chExt cx="171829" cy="31602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42431" y="8240571"/>
                <a:ext cx="171829" cy="31602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7212700" y="471222"/>
            <a:ext cx="3860315" cy="3002467"/>
            <a:chOff x="7212700" y="471222"/>
            <a:chExt cx="3860315" cy="300246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2700" y="471222"/>
              <a:ext cx="3860315" cy="3002467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7401324" y="726383"/>
            <a:ext cx="3483066" cy="8624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THELuxGoR" pitchFamily="34" charset="0"/>
                <a:cs typeface="THELuxGoR" pitchFamily="34" charset="0"/>
              </a:rPr>
              <a:t>우울 치료를 희망하는</a:t>
            </a:r>
          </a:p>
          <a:p>
            <a:pPr algn="ctr"/>
            <a:r>
              <a:rPr lang="en-US" sz="1600" dirty="0">
                <a:solidFill>
                  <a:srgbClr val="595959"/>
                </a:solidFill>
                <a:latin typeface="THELuxGoR" pitchFamily="34" charset="0"/>
                <a:cs typeface="THELuxGoR" pitchFamily="34" charset="0"/>
              </a:rPr>
              <a:t>극복유형 사용자</a:t>
            </a:r>
            <a:endParaRPr lang="en-US" dirty="0"/>
          </a:p>
        </p:txBody>
      </p:sp>
      <p:sp>
        <p:nvSpPr>
          <p:cNvPr id="69" name="Object 69"/>
          <p:cNvSpPr txBox="1"/>
          <p:nvPr/>
        </p:nvSpPr>
        <p:spPr>
          <a:xfrm>
            <a:off x="7547940" y="2648466"/>
            <a:ext cx="1601397" cy="421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THELuxGoR" pitchFamily="34" charset="0"/>
                <a:cs typeface="THELuxGoR" pitchFamily="34" charset="0"/>
              </a:rPr>
              <a:t>20대 여성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9391410" y="2648466"/>
            <a:ext cx="1285714" cy="421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THELuxGoR" pitchFamily="34" charset="0"/>
                <a:cs typeface="THELuxGoR" pitchFamily="34" charset="0"/>
              </a:rPr>
              <a:t>20대 남성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65419" cy="10285714"/>
            <a:chOff x="0" y="0"/>
            <a:chExt cx="182654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654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Think aloud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702612" y="4126083"/>
            <a:ext cx="6397564" cy="1067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100" dirty="0">
                <a:solidFill>
                  <a:srgbClr val="013463"/>
                </a:solidFill>
                <a:latin typeface="THELuxGoEB" pitchFamily="34" charset="0"/>
                <a:cs typeface="THELuxGoEB" pitchFamily="34" charset="0"/>
              </a:rPr>
              <a:t>심리테스트 페이지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702612" y="5064264"/>
            <a:ext cx="9874653" cy="1062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테스트를 완료하고 </a:t>
            </a:r>
            <a:r>
              <a:rPr lang="en-US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테스트 결과</a:t>
            </a: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로 이어지도록 </a:t>
            </a:r>
            <a:r>
              <a:rPr lang="en-US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새로운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페이지</a:t>
            </a: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를 만들었습니다. 심리 테스트 </a:t>
            </a:r>
            <a:r>
              <a:rPr lang="en-US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결과가 한눈에</a:t>
            </a: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 보기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쉽게 나오도록 그래프와 상세내용을 추가했습니다.</a:t>
            </a:r>
            <a:endParaRPr lang="en-US" sz="1400" dirty="0"/>
          </a:p>
        </p:txBody>
      </p:sp>
      <p:sp>
        <p:nvSpPr>
          <p:cNvPr id="14" name="Object 14"/>
          <p:cNvSpPr txBox="1"/>
          <p:nvPr/>
        </p:nvSpPr>
        <p:spPr>
          <a:xfrm>
            <a:off x="7051842" y="9028140"/>
            <a:ext cx="3136523" cy="5395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새로운 페이지 추가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23D9C1-84F1-80A6-3352-48FFF41DF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32" y="2432951"/>
            <a:ext cx="2933667" cy="63543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D80763-7B7A-F6E8-605C-078DB51FF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456" y="2432951"/>
            <a:ext cx="2925743" cy="6354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E45D54-3526-EA27-CDB2-E2EF85824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570" y="2432951"/>
            <a:ext cx="2931567" cy="6354000"/>
          </a:xfrm>
          <a:prstGeom prst="rect">
            <a:avLst/>
          </a:prstGeom>
        </p:spPr>
      </p:pic>
      <p:pic>
        <p:nvPicPr>
          <p:cNvPr id="8" name="그래픽 7" descr="왼쪽 화살표가 있는 원 윤곽선">
            <a:extLst>
              <a:ext uri="{FF2B5EF4-FFF2-40B4-BE49-F238E27FC236}">
                <a16:creationId xmlns:a16="http://schemas.microsoft.com/office/drawing/2014/main" id="{60AC788F-C53A-2B3E-84D2-A6752C456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6704" y="5045388"/>
            <a:ext cx="296160" cy="2961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9A32100B-1569-EC78-DE97-69711FAF7F99}"/>
              </a:ext>
            </a:extLst>
          </p:cNvPr>
          <p:cNvGrpSpPr/>
          <p:nvPr/>
        </p:nvGrpSpPr>
        <p:grpSpPr>
          <a:xfrm>
            <a:off x="0" y="0"/>
            <a:ext cx="18265419" cy="10285714"/>
            <a:chOff x="0" y="0"/>
            <a:chExt cx="18265419" cy="10285714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787B7528-ECE9-D46D-4C8F-CD3DE4541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65419" cy="1028571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Think aloud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702571" y="4126086"/>
            <a:ext cx="6397564" cy="1067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100" dirty="0">
                <a:solidFill>
                  <a:srgbClr val="013463"/>
                </a:solidFill>
                <a:latin typeface="THELuxGoEB" pitchFamily="34" charset="0"/>
                <a:cs typeface="THELuxGoEB" pitchFamily="34" charset="0"/>
              </a:rPr>
              <a:t>감정달력 페이지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702572" y="5064267"/>
            <a:ext cx="6397564" cy="1250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매일의 감정을 한 눈에 파악할 수 있도록 지도에 </a:t>
            </a:r>
            <a:r>
              <a:rPr lang="en-US" sz="1600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감정 표시 아이콘</a:t>
            </a:r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을 추가하였습니다.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달력 날짜를 클릭했을 때</a:t>
            </a:r>
            <a:r>
              <a:rPr lang="en-US" sz="1600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 그 날의 감정 메모</a:t>
            </a:r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를 볼 수 있도록 표시했습니다.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오늘의 감정을 사용자의 취향</a:t>
            </a:r>
            <a:r>
              <a:rPr lang="en-US" sz="16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에 맞게 선택 할 수 있도록 하였습니다.</a:t>
            </a:r>
            <a:endParaRPr 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6A316E-214D-2605-0795-53EC1D1E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886" y="2431121"/>
            <a:ext cx="2931568" cy="6354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A50FDA-1C52-678C-C2EB-D717A979F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19" y="2431121"/>
            <a:ext cx="2931568" cy="6354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FCFA59-9059-1583-FCED-AA27CF625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112" y="2431121"/>
            <a:ext cx="2931568" cy="6354000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41DDEC54-17E8-068B-FF3F-31C438114407}"/>
              </a:ext>
            </a:extLst>
          </p:cNvPr>
          <p:cNvCxnSpPr>
            <a:cxnSpLocks/>
          </p:cNvCxnSpPr>
          <p:nvPr/>
        </p:nvCxnSpPr>
        <p:spPr>
          <a:xfrm rot="10800000">
            <a:off x="3627112" y="3758803"/>
            <a:ext cx="13441688" cy="1305465"/>
          </a:xfrm>
          <a:prstGeom prst="bentConnector3">
            <a:avLst>
              <a:gd name="adj1" fmla="val 91174"/>
            </a:avLst>
          </a:prstGeom>
          <a:ln w="9525"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그래픽 21" descr="왼쪽 화살표가 있는 원 윤곽선">
            <a:extLst>
              <a:ext uri="{FF2B5EF4-FFF2-40B4-BE49-F238E27FC236}">
                <a16:creationId xmlns:a16="http://schemas.microsoft.com/office/drawing/2014/main" id="{75ED32F9-77B1-A1AD-6774-857624CB6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6704" y="5045388"/>
            <a:ext cx="296160" cy="296160"/>
          </a:xfrm>
          <a:prstGeom prst="rect">
            <a:avLst/>
          </a:prstGeom>
        </p:spPr>
      </p:pic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D331B28D-2920-6578-0234-3E53A7F46BF7}"/>
              </a:ext>
            </a:extLst>
          </p:cNvPr>
          <p:cNvCxnSpPr>
            <a:cxnSpLocks/>
          </p:cNvCxnSpPr>
          <p:nvPr/>
        </p:nvCxnSpPr>
        <p:spPr>
          <a:xfrm rot="10800000">
            <a:off x="9642896" y="5635342"/>
            <a:ext cx="5444704" cy="41558"/>
          </a:xfrm>
          <a:prstGeom prst="bentConnector3">
            <a:avLst>
              <a:gd name="adj1" fmla="val 65616"/>
            </a:avLst>
          </a:prstGeom>
          <a:ln w="9525"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ED8D0295-8459-EDE5-244E-CEEB59AAF90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70202" y="6314866"/>
            <a:ext cx="5688598" cy="1168110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65419" cy="10285714"/>
            <a:chOff x="0" y="0"/>
            <a:chExt cx="182654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654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Think aloud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702571" y="4126086"/>
            <a:ext cx="6397564" cy="1067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100" dirty="0">
                <a:solidFill>
                  <a:srgbClr val="013463"/>
                </a:solidFill>
                <a:latin typeface="THELuxGoEB" pitchFamily="34" charset="0"/>
                <a:cs typeface="THELuxGoEB" pitchFamily="34" charset="0"/>
              </a:rPr>
              <a:t>병원예약 페이지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702571" y="5064267"/>
            <a:ext cx="987465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진료 유형을 선택</a:t>
            </a: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할 수 있도록 추가했습니다.</a:t>
            </a:r>
            <a:endParaRPr 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A219FE-4FF3-57FB-B8E4-93523614D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134" y="2476312"/>
            <a:ext cx="2929832" cy="6354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C376D4-1EFE-211C-AC90-03C9B1947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997" y="2476312"/>
            <a:ext cx="2935403" cy="6354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래픽 7" descr="왼쪽 화살표가 있는 원 윤곽선">
            <a:extLst>
              <a:ext uri="{FF2B5EF4-FFF2-40B4-BE49-F238E27FC236}">
                <a16:creationId xmlns:a16="http://schemas.microsoft.com/office/drawing/2014/main" id="{2308A934-247B-8EB8-7D72-B9722EE4D6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8865" y="5045388"/>
            <a:ext cx="296160" cy="296160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BBAC3AC9-0601-BDC9-C11C-A7BA7AC20D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44000" y="5433596"/>
            <a:ext cx="3124202" cy="319503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65419" cy="10285714"/>
            <a:chOff x="0" y="0"/>
            <a:chExt cx="182654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654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Think aloud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702571" y="4126086"/>
            <a:ext cx="6397564" cy="1132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100" dirty="0">
                <a:solidFill>
                  <a:srgbClr val="013463"/>
                </a:solidFill>
                <a:latin typeface="THELuxGoEB" pitchFamily="34" charset="0"/>
                <a:cs typeface="THELuxGoEB" pitchFamily="34" charset="0"/>
              </a:rPr>
              <a:t>진단결과 페이지(1)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702571" y="5064267"/>
            <a:ext cx="987465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진단결과에서 바로 복약을 받을 수 </a:t>
            </a:r>
            <a:r>
              <a:rPr lang="en-US" dirty="0" err="1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있도록</a:t>
            </a: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 </a:t>
            </a:r>
          </a:p>
          <a:p>
            <a:r>
              <a:rPr lang="en-US" dirty="0" err="1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복약받기</a:t>
            </a:r>
            <a:r>
              <a:rPr lang="en-US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 아이콘을 추가</a:t>
            </a: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했습니다.</a:t>
            </a:r>
            <a:endParaRPr 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0A4CA0-332B-621B-24C0-6089079EC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389" y="2483684"/>
            <a:ext cx="2923322" cy="6354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AB27DA-8CFD-C05D-C24F-959636D37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252" y="2483684"/>
            <a:ext cx="2928891" cy="6354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그래픽 13" descr="왼쪽 화살표가 있는 원 윤곽선">
            <a:extLst>
              <a:ext uri="{FF2B5EF4-FFF2-40B4-BE49-F238E27FC236}">
                <a16:creationId xmlns:a16="http://schemas.microsoft.com/office/drawing/2014/main" id="{1802F563-E5E5-1C4B-CB1F-8DCD9F4FA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8865" y="5045388"/>
            <a:ext cx="296160" cy="296160"/>
          </a:xfrm>
          <a:prstGeom prst="rect">
            <a:avLst/>
          </a:prstGeom>
        </p:spPr>
      </p:pic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2011FFF5-94E8-966A-EB90-93258BAF24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32710" y="5710598"/>
            <a:ext cx="3516491" cy="2174658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oval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65419" cy="10285714"/>
            <a:chOff x="0" y="0"/>
            <a:chExt cx="182654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654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Think aloud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702571" y="4126086"/>
            <a:ext cx="6397564" cy="1132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100" dirty="0">
                <a:solidFill>
                  <a:srgbClr val="013463"/>
                </a:solidFill>
                <a:latin typeface="THELuxGoEB" pitchFamily="34" charset="0"/>
                <a:cs typeface="THELuxGoEB" pitchFamily="34" charset="0"/>
              </a:rPr>
              <a:t>진단결과 페이지(2)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702571" y="5064267"/>
            <a:ext cx="9874653" cy="7305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복약 배송내역과 복약 배송 받기 페</a:t>
            </a:r>
            <a:r>
              <a:rPr lang="en-US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이지를 함께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확인할 수 있도록</a:t>
            </a: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 설정했습니다.</a:t>
            </a:r>
            <a:endParaRPr 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608381-8A6D-987C-4D0A-C266D60D9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535" y="2475792"/>
            <a:ext cx="2860457" cy="621409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779580-2430-D5E3-97CE-7C395549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14" y="2494396"/>
            <a:ext cx="2867886" cy="623499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ADB4A0-E970-50F4-5D8E-88375AD5D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276" y="2489516"/>
            <a:ext cx="2860457" cy="62162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래픽 7" descr="왼쪽 화살표가 있는 원 윤곽선">
            <a:extLst>
              <a:ext uri="{FF2B5EF4-FFF2-40B4-BE49-F238E27FC236}">
                <a16:creationId xmlns:a16="http://schemas.microsoft.com/office/drawing/2014/main" id="{4A9B3037-1032-CFD3-0DD4-037EE061A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8316" y="5628540"/>
            <a:ext cx="405302" cy="40530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65419" cy="10285714"/>
            <a:chOff x="0" y="0"/>
            <a:chExt cx="182654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65419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9627533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Think aloud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702571" y="4126086"/>
            <a:ext cx="6397564" cy="1067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100" dirty="0">
                <a:solidFill>
                  <a:srgbClr val="013463"/>
                </a:solidFill>
                <a:latin typeface="THELuxGoEB" pitchFamily="34" charset="0"/>
                <a:cs typeface="THELuxGoEB" pitchFamily="34" charset="0"/>
              </a:rPr>
              <a:t>칼럼 페이지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702571" y="5064267"/>
            <a:ext cx="9874653" cy="1062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모두다 서비스에서 ‘오늘의 칼럼’으로 추천 해주는 칼럼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뿐만 아니라 </a:t>
            </a:r>
            <a:r>
              <a:rPr lang="en-US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새로운 칼럼과 즐겨 찾는 칼럼을 함께 확인 할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THELuxGoM" pitchFamily="34" charset="0"/>
                <a:cs typeface="THELuxGoM" pitchFamily="34" charset="0"/>
              </a:rPr>
              <a:t>수 있도록 페이지를 추가</a:t>
            </a:r>
            <a:r>
              <a:rPr lang="en-US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했습니다.</a:t>
            </a:r>
            <a:endParaRPr lang="en-US" sz="1400" dirty="0"/>
          </a:p>
        </p:txBody>
      </p:sp>
      <p:pic>
        <p:nvPicPr>
          <p:cNvPr id="2" name="그래픽 1" descr="왼쪽 화살표가 있는 원 윤곽선">
            <a:extLst>
              <a:ext uri="{FF2B5EF4-FFF2-40B4-BE49-F238E27FC236}">
                <a16:creationId xmlns:a16="http://schemas.microsoft.com/office/drawing/2014/main" id="{4BFA2752-9854-986D-8746-A6B9B87FE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4560" y="4829777"/>
            <a:ext cx="409322" cy="4093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11FA65-89FA-EACA-A44E-91C34BA1A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921" y="2445152"/>
            <a:ext cx="2893376" cy="629214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1878AD-5DD5-E7D6-77FC-E6F527A1D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261" y="2445152"/>
            <a:ext cx="2893376" cy="62647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3F789D-76A9-E1B1-1AFE-A05A2EC521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570" y="2445152"/>
            <a:ext cx="2903029" cy="6292146"/>
          </a:xfrm>
          <a:prstGeom prst="rect">
            <a:avLst/>
          </a:prstGeom>
        </p:spPr>
      </p:pic>
      <p:pic>
        <p:nvPicPr>
          <p:cNvPr id="11" name="그래픽 10" descr="왼쪽 화살표가 있는 원 윤곽선">
            <a:extLst>
              <a:ext uri="{FF2B5EF4-FFF2-40B4-BE49-F238E27FC236}">
                <a16:creationId xmlns:a16="http://schemas.microsoft.com/office/drawing/2014/main" id="{75B1AE31-0DB6-006A-A204-34A0059BC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8316" y="5628540"/>
            <a:ext cx="405302" cy="40530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5DC1BC3-407F-48DB-4FD9-489C05F9B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500"/>
            <a:ext cx="18288000" cy="13716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94516" y="793050"/>
            <a:ext cx="9627533" cy="630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99" dirty="0">
                <a:latin typeface="THELuxGoB" pitchFamily="34" charset="0"/>
                <a:cs typeface="THELuxGoB" pitchFamily="34" charset="0"/>
              </a:rPr>
              <a:t>06-3 Hi-fi </a:t>
            </a:r>
            <a:r>
              <a:rPr lang="en-US" sz="3499" dirty="0">
                <a:solidFill>
                  <a:schemeClr val="bg1"/>
                </a:solidFill>
                <a:latin typeface="THELuxGoB" pitchFamily="34" charset="0"/>
                <a:cs typeface="THELuxGoB" pitchFamily="34" charset="0"/>
              </a:rPr>
              <a:t>Prototype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44250" y="764993"/>
            <a:ext cx="92222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24357B-83B8-DA61-D50A-11466D6E9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50" y="571500"/>
            <a:ext cx="13716000" cy="10287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94516" y="793050"/>
            <a:ext cx="9627533" cy="630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99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Hi-fi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50" y="764993"/>
            <a:ext cx="92222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54D79F5-4108-CAA4-9A15-6CC5C6F40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64" y="571500"/>
            <a:ext cx="13716000" cy="10287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BDCC28-3E47-FA86-FC8E-13F840977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6" y="571500"/>
            <a:ext cx="13716000" cy="10287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D6ED4D-921D-0448-1D33-BCDA858D0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2512" y="571500"/>
            <a:ext cx="13716000" cy="10287000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D0A21508-4DBB-A9BE-B33C-B9B707C970DE}"/>
              </a:ext>
            </a:extLst>
          </p:cNvPr>
          <p:cNvSpPr txBox="1"/>
          <p:nvPr/>
        </p:nvSpPr>
        <p:spPr>
          <a:xfrm>
            <a:off x="8335998" y="1465495"/>
            <a:ext cx="16160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THELuxGoB" pitchFamily="34" charset="0"/>
                <a:cs typeface="THELuxGoB" pitchFamily="34" charset="0"/>
              </a:rPr>
              <a:t>로그인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40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6" y="793050"/>
            <a:ext cx="9627533" cy="630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99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Hi-fi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50" y="764993"/>
            <a:ext cx="92222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783C5FF-23A0-814F-7BE7-C765A69B5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42900"/>
            <a:ext cx="13716000" cy="10287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37B405C-E5D4-D464-C3DD-A7BA218BEFF9}"/>
              </a:ext>
            </a:extLst>
          </p:cNvPr>
          <p:cNvSpPr txBox="1"/>
          <p:nvPr/>
        </p:nvSpPr>
        <p:spPr>
          <a:xfrm>
            <a:off x="8335998" y="1465495"/>
            <a:ext cx="16160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 err="1">
                <a:latin typeface="THELuxGoB" pitchFamily="34" charset="0"/>
                <a:cs typeface="THELuxGoB" pitchFamily="34" charset="0"/>
              </a:rPr>
              <a:t>홈화면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3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2749" y="3705582"/>
            <a:ext cx="6171429" cy="3035830"/>
            <a:chOff x="9822749" y="3705582"/>
            <a:chExt cx="6171429" cy="30358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2749" y="3705582"/>
              <a:ext cx="6171429" cy="303583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514" y="793050"/>
            <a:ext cx="11985710" cy="9242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01-4 왜 이렇게 심각해졌을까?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832065" y="2422068"/>
            <a:ext cx="5852806" cy="445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우울 증세 인원 중 실제 치료 서비스 연계율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917249" y="2422067"/>
            <a:ext cx="8973644" cy="445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기분장애(우울증 등)임에도 정신의료 서비스를 이용하지 않은 이유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804743" y="7545266"/>
            <a:ext cx="5956514" cy="12056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우울 문제로 상담을 의뢰한 이들 중 </a:t>
            </a:r>
          </a:p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치료서비스로 연계된 비율은 극소수 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9196489" y="7386182"/>
            <a:ext cx="7423949" cy="1682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1위 우울증에 대해 심각성을 깨닫지 못 함</a:t>
            </a:r>
          </a:p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2위 타인의 시선</a:t>
            </a:r>
          </a:p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3위 치료비 등등.. 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291537" y="3537285"/>
            <a:ext cx="4982928" cy="3372423"/>
            <a:chOff x="2291537" y="3537285"/>
            <a:chExt cx="4982928" cy="33724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1537" y="3537285"/>
              <a:ext cx="4982928" cy="3372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6" y="793050"/>
            <a:ext cx="9627533" cy="630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99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Hi-fi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50" y="764993"/>
            <a:ext cx="92222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875358-41EF-1728-85FA-F389D0C79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56" y="495300"/>
            <a:ext cx="13716000" cy="10287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60A377-F429-FAEF-0959-6500730CF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49" y="495300"/>
            <a:ext cx="13716000" cy="1028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A207D2-817C-9340-9EDD-E49292C35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0" y="495300"/>
            <a:ext cx="13716000" cy="10287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10ACDC10-204A-1435-BB52-C923E052596F}"/>
              </a:ext>
            </a:extLst>
          </p:cNvPr>
          <p:cNvSpPr txBox="1"/>
          <p:nvPr/>
        </p:nvSpPr>
        <p:spPr>
          <a:xfrm>
            <a:off x="8263948" y="1352315"/>
            <a:ext cx="16160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THELuxGoB" pitchFamily="34" charset="0"/>
                <a:cs typeface="THELuxGoB" pitchFamily="34" charset="0"/>
              </a:rPr>
              <a:t>심리 테스트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209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29D6853-3D8D-EBA9-265A-64DE5F33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78" y="1181100"/>
            <a:ext cx="13716000" cy="10287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94516" y="793050"/>
            <a:ext cx="9627533" cy="630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99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Hi-fi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50" y="764993"/>
            <a:ext cx="92222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D9F765D-01B7-3165-ABC2-066EA7271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77" y="114300"/>
            <a:ext cx="13716000" cy="1028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D54496-43A1-1B15-7FD0-3A05B6C63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100"/>
            <a:ext cx="13716000" cy="1028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D4EDB7-0135-CAC4-E21C-360E39AD1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2877" y="114300"/>
            <a:ext cx="13716000" cy="10287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C8610850-4FF4-4F58-E331-5F38AFEBB89F}"/>
              </a:ext>
            </a:extLst>
          </p:cNvPr>
          <p:cNvSpPr txBox="1"/>
          <p:nvPr/>
        </p:nvSpPr>
        <p:spPr>
          <a:xfrm>
            <a:off x="8232776" y="1131557"/>
            <a:ext cx="16160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THELuxGoB" pitchFamily="34" charset="0"/>
                <a:cs typeface="THELuxGoB" pitchFamily="34" charset="0"/>
              </a:rPr>
              <a:t>진료 예약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424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3DCC302-0E96-A7C9-C513-A8494188E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13" y="647700"/>
            <a:ext cx="13716000" cy="10287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94516" y="793050"/>
            <a:ext cx="9627533" cy="630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99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Hi-fi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50" y="764993"/>
            <a:ext cx="92222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34A6AA6-95E1-D1F0-A64C-5371EAAFF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57" y="647700"/>
            <a:ext cx="13716000" cy="10287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2F0CE0-55A4-F5BA-3E15-9F9F2035F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7700"/>
            <a:ext cx="13716000" cy="1028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8BAB1D-F0C3-B177-42AA-28E61C773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8057" y="647700"/>
            <a:ext cx="13716000" cy="10287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48DC8DD6-BFE6-0362-44A2-28FC55E89B2D}"/>
              </a:ext>
            </a:extLst>
          </p:cNvPr>
          <p:cNvSpPr txBox="1"/>
          <p:nvPr/>
        </p:nvSpPr>
        <p:spPr>
          <a:xfrm>
            <a:off x="8335999" y="1470063"/>
            <a:ext cx="16160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THELuxGoB" pitchFamily="34" charset="0"/>
                <a:cs typeface="THELuxGoB" pitchFamily="34" charset="0"/>
              </a:rPr>
              <a:t>진료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33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39C5078-1568-4DB4-721D-0B54D12DD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61" y="810141"/>
            <a:ext cx="13716000" cy="10287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94516" y="793050"/>
            <a:ext cx="9627533" cy="630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99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Hi-fi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50" y="764993"/>
            <a:ext cx="92222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B7BF8F1-56C7-26C9-26D7-E47392F40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681" y="-335850"/>
            <a:ext cx="13716000" cy="1028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B8577D-EB5A-AAFC-CC24-9C24695D7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600" y="876300"/>
            <a:ext cx="13716000" cy="10287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4DB6194C-344C-6465-67CC-11F27258F8EE}"/>
              </a:ext>
            </a:extLst>
          </p:cNvPr>
          <p:cNvSpPr txBox="1"/>
          <p:nvPr/>
        </p:nvSpPr>
        <p:spPr>
          <a:xfrm>
            <a:off x="8300680" y="810141"/>
            <a:ext cx="16160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THELuxGoB" pitchFamily="34" charset="0"/>
                <a:cs typeface="THELuxGoB" pitchFamily="34" charset="0"/>
              </a:rPr>
              <a:t>약 배송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209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A82C414-478F-1C0A-7007-8E71F9341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95300"/>
            <a:ext cx="13716000" cy="10287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94516" y="793050"/>
            <a:ext cx="9627533" cy="630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99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Hi-fi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50" y="764993"/>
            <a:ext cx="92222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2FCD535-16D6-26BC-3986-E4BE0D928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5300"/>
            <a:ext cx="1371600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34A4AD-51DF-9FE2-727A-DE0830405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495300"/>
            <a:ext cx="13716000" cy="10287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158BDC64-802C-CFD7-FBA6-6FD7F5DAC03B}"/>
              </a:ext>
            </a:extLst>
          </p:cNvPr>
          <p:cNvSpPr txBox="1"/>
          <p:nvPr/>
        </p:nvSpPr>
        <p:spPr>
          <a:xfrm>
            <a:off x="8335999" y="1560064"/>
            <a:ext cx="16160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THELuxGoB" pitchFamily="34" charset="0"/>
                <a:cs typeface="THELuxGoB" pitchFamily="34" charset="0"/>
              </a:rPr>
              <a:t>감정 달력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924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54A90B9-1CD8-D6AB-6BCA-6171FCD18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952500"/>
            <a:ext cx="13716000" cy="10287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094516" y="793050"/>
            <a:ext cx="9627533" cy="630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99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Hi-fi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50" y="764993"/>
            <a:ext cx="92222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91E7F70-C34F-1B7F-80F3-B80C3447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-571500"/>
            <a:ext cx="1371600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B97A51-E702-E73F-D0C7-4F5CF4EFB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969818"/>
            <a:ext cx="13716000" cy="10287000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1709551-3121-4AAB-B223-85EA4263B51A}"/>
              </a:ext>
            </a:extLst>
          </p:cNvPr>
          <p:cNvSpPr txBox="1"/>
          <p:nvPr/>
        </p:nvSpPr>
        <p:spPr>
          <a:xfrm>
            <a:off x="8335999" y="528342"/>
            <a:ext cx="16160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THELuxGoB" pitchFamily="34" charset="0"/>
                <a:cs typeface="THELuxGoB" pitchFamily="34" charset="0"/>
              </a:rPr>
              <a:t>칼럼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15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6" y="793050"/>
            <a:ext cx="9627533" cy="630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99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06-3 Hi-fi Prototype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50" y="764993"/>
            <a:ext cx="92222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84BDEF3-A4ED-336B-7574-28E9F373A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90500"/>
            <a:ext cx="14859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51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5671159"/>
            <a:ext cx="18323810" cy="4633603"/>
            <a:chOff x="-19048" y="5671159"/>
            <a:chExt cx="18323810" cy="463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5671159"/>
              <a:ext cx="18323810" cy="46336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19635" y="2050783"/>
            <a:ext cx="12282726" cy="6114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0" kern="0" spc="-15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Q </a:t>
            </a:r>
            <a:r>
              <a:rPr lang="en-US" sz="17200" kern="0" spc="-11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&amp;</a:t>
            </a:r>
            <a:r>
              <a:rPr lang="en-US" sz="23000" kern="0" spc="-1500" dirty="0">
                <a:solidFill>
                  <a:srgbClr val="FFFFFF"/>
                </a:solidFill>
                <a:latin typeface="Hallym Gothic Bold" pitchFamily="34" charset="0"/>
                <a:cs typeface="Hallym Gothic Bold" pitchFamily="34" charset="0"/>
              </a:rPr>
              <a:t> A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074471" y="5934933"/>
            <a:ext cx="14136771" cy="7056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-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이상으로 '우울증 솔루션 MODUDA'를 주제로 한 2조 발표 마칩니다.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5328895" y="6622861"/>
            <a:ext cx="7627925" cy="1992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200" dirty="0">
                <a:solidFill>
                  <a:srgbClr val="494949"/>
                </a:solidFill>
                <a:latin typeface="THELuxGoEB" pitchFamily="34" charset="0"/>
                <a:cs typeface="THELuxGoEB" pitchFamily="34" charset="0"/>
              </a:rPr>
              <a:t>감사합니다!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514" y="793050"/>
            <a:ext cx="11985710" cy="938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595959"/>
                </a:solidFill>
                <a:latin typeface="THELuxGoB" pitchFamily="34" charset="0"/>
                <a:cs typeface="THELuxGoB" pitchFamily="34" charset="0"/>
              </a:rPr>
              <a:t>01-5 주요문제 정의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4249" y="764991"/>
            <a:ext cx="92221" cy="678179"/>
            <a:chOff x="844249" y="764991"/>
            <a:chExt cx="92221" cy="6781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49" y="764991"/>
              <a:ext cx="92221" cy="678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35676" y="7725914"/>
            <a:ext cx="5956514" cy="18085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우울증에 걸렸음에도 불구하고 </a:t>
            </a:r>
          </a:p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치료하지 못 하고 </a:t>
            </a:r>
          </a:p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타인의 시선을 신경쓰는 문제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1350095" y="6650164"/>
            <a:ext cx="1993491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인지 문제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634866" y="7725914"/>
            <a:ext cx="76719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사람들이 본인이 우울증에 걸렸다는 사실을 인지하지 못 하는 문제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5217190" y="6671727"/>
            <a:ext cx="1993491" cy="57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595959"/>
                </a:solidFill>
                <a:latin typeface="THELuxGoM" pitchFamily="34" charset="0"/>
                <a:cs typeface="THELuxGoM" pitchFamily="34" charset="0"/>
              </a:rPr>
              <a:t>인식 문제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497973" y="2702544"/>
            <a:ext cx="3431926" cy="3431926"/>
            <a:chOff x="4497973" y="2702544"/>
            <a:chExt cx="3431926" cy="34319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7973" y="2702544"/>
              <a:ext cx="3431926" cy="3431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0877" y="2702544"/>
            <a:ext cx="3431926" cy="3431926"/>
            <a:chOff x="10630877" y="2702544"/>
            <a:chExt cx="3431926" cy="34319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0877" y="2702544"/>
              <a:ext cx="3431926" cy="343192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017168" y="3827347"/>
            <a:ext cx="2393531" cy="1773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kern="0" spc="-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인식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1189714" y="3827343"/>
            <a:ext cx="2314286" cy="1773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kern="0" spc="-1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인지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3351</Words>
  <Application>Microsoft Macintosh PowerPoint</Application>
  <PresentationFormat>사용자 지정</PresentationFormat>
  <Paragraphs>671</Paragraphs>
  <Slides>87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103" baseType="lpstr">
      <vt:lpstr>Hallym Gothic Bold</vt:lpstr>
      <vt:lpstr>Noto Sans CJK KR Bold</vt:lpstr>
      <vt:lpstr>Noto Sans CJK KR Medium</vt:lpstr>
      <vt:lpstr>Noto Sans CJK KR Regular</vt:lpstr>
      <vt:lpstr>Pretendard</vt:lpstr>
      <vt:lpstr>S-Core Dream 3 Light</vt:lpstr>
      <vt:lpstr>S-Core Dream 7 ExtraBold</vt:lpstr>
      <vt:lpstr>THELuxGoB</vt:lpstr>
      <vt:lpstr>THELuxGoEB</vt:lpstr>
      <vt:lpstr>THELuxGoL_U</vt:lpstr>
      <vt:lpstr>THELuxGoM</vt:lpstr>
      <vt:lpstr>THELuxGoR</vt:lpstr>
      <vt:lpstr>THELuxGoR_U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최고운</cp:lastModifiedBy>
  <cp:revision>69</cp:revision>
  <dcterms:created xsi:type="dcterms:W3CDTF">2022-12-16T09:05:18Z</dcterms:created>
  <dcterms:modified xsi:type="dcterms:W3CDTF">2022-12-16T02:13:49Z</dcterms:modified>
</cp:coreProperties>
</file>